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FF"/>
    <a:srgbClr val="8608B8"/>
    <a:srgbClr val="7A4F46"/>
    <a:srgbClr val="81922E"/>
    <a:srgbClr val="B9B9B9"/>
    <a:srgbClr val="E484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57" d="100"/>
          <a:sy n="57" d="100"/>
        </p:scale>
        <p:origin x="629"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BF497E-C036-4584-91A0-3100085C6EF2}" type="datetimeFigureOut">
              <a:rPr lang="nl-NL" smtClean="0"/>
              <a:t>17-9-2026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B4A7AD-2DD1-4E3D-B2CA-93C7A23223F3}" type="slidenum">
              <a:rPr lang="nl-NL" smtClean="0"/>
              <a:t>‹nr.›</a:t>
            </a:fld>
            <a:endParaRPr lang="nl-NL"/>
          </a:p>
        </p:txBody>
      </p:sp>
    </p:spTree>
    <p:extLst>
      <p:ext uri="{BB962C8B-B14F-4D97-AF65-F5344CB8AC3E}">
        <p14:creationId xmlns:p14="http://schemas.microsoft.com/office/powerpoint/2010/main" val="28096867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35B4A7AD-2DD1-4E3D-B2CA-93C7A23223F3}" type="slidenum">
              <a:rPr lang="nl-NL" smtClean="0"/>
              <a:t>3</a:t>
            </a:fld>
            <a:endParaRPr lang="nl-NL"/>
          </a:p>
        </p:txBody>
      </p:sp>
    </p:spTree>
    <p:extLst>
      <p:ext uri="{BB962C8B-B14F-4D97-AF65-F5344CB8AC3E}">
        <p14:creationId xmlns:p14="http://schemas.microsoft.com/office/powerpoint/2010/main" val="316826065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06D767-D122-7F9A-5548-381E39B6DFE7}"/>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0EE71358-9C20-3428-166C-5C6AABE680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F700885B-23F9-3DAF-1E1C-336F6B6E305A}"/>
              </a:ext>
            </a:extLst>
          </p:cNvPr>
          <p:cNvSpPr>
            <a:spLocks noGrp="1"/>
          </p:cNvSpPr>
          <p:nvPr>
            <p:ph type="dt" sz="half" idx="10"/>
          </p:nvPr>
        </p:nvSpPr>
        <p:spPr/>
        <p:txBody>
          <a:bodyPr/>
          <a:lstStyle/>
          <a:p>
            <a:fld id="{D1D81103-E2ED-4E19-96AD-E020933B3F51}" type="datetimeFigureOut">
              <a:rPr lang="nl-NL" smtClean="0"/>
              <a:t>17-9-2026</a:t>
            </a:fld>
            <a:endParaRPr lang="nl-NL"/>
          </a:p>
        </p:txBody>
      </p:sp>
      <p:sp>
        <p:nvSpPr>
          <p:cNvPr id="5" name="Tijdelijke aanduiding voor voettekst 4">
            <a:extLst>
              <a:ext uri="{FF2B5EF4-FFF2-40B4-BE49-F238E27FC236}">
                <a16:creationId xmlns:a16="http://schemas.microsoft.com/office/drawing/2014/main" id="{DA33C426-29D2-EDCC-F847-0FBF7B22178D}"/>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F57BA7A0-2396-9560-B466-39563EEF1014}"/>
              </a:ext>
            </a:extLst>
          </p:cNvPr>
          <p:cNvSpPr>
            <a:spLocks noGrp="1"/>
          </p:cNvSpPr>
          <p:nvPr>
            <p:ph type="sldNum" sz="quarter" idx="12"/>
          </p:nvPr>
        </p:nvSpPr>
        <p:spPr/>
        <p:txBody>
          <a:bodyPr/>
          <a:lstStyle/>
          <a:p>
            <a:fld id="{6446F3C5-D73A-4A97-8FA8-A7DCD21A7EFA}" type="slidenum">
              <a:rPr lang="nl-NL" smtClean="0"/>
              <a:t>‹nr.›</a:t>
            </a:fld>
            <a:endParaRPr lang="nl-NL"/>
          </a:p>
        </p:txBody>
      </p:sp>
    </p:spTree>
    <p:extLst>
      <p:ext uri="{BB962C8B-B14F-4D97-AF65-F5344CB8AC3E}">
        <p14:creationId xmlns:p14="http://schemas.microsoft.com/office/powerpoint/2010/main" val="38875449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sndAc>
          <p:stSnd>
            <p:snd r:embed="rId1" name="applause.wav"/>
          </p:stSnd>
        </p:sndAc>
      </p:transition>
    </mc:Choice>
    <mc:Fallback xmlns="">
      <p:transition spd="slow" advTm="0">
        <p:fade/>
        <p:sndAc>
          <p:stSnd>
            <p:snd r:embed="rId3" name="applause.wav"/>
          </p:stSnd>
        </p:sndAc>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29B014-F7B6-41F9-CDBA-78D96B4131FA}"/>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DA566DF5-E5B3-FBDD-0226-D64FEB37210F}"/>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44D332D8-E449-FEF2-8D01-0FD592E4FBF6}"/>
              </a:ext>
            </a:extLst>
          </p:cNvPr>
          <p:cNvSpPr>
            <a:spLocks noGrp="1"/>
          </p:cNvSpPr>
          <p:nvPr>
            <p:ph type="dt" sz="half" idx="10"/>
          </p:nvPr>
        </p:nvSpPr>
        <p:spPr/>
        <p:txBody>
          <a:bodyPr/>
          <a:lstStyle/>
          <a:p>
            <a:fld id="{D1D81103-E2ED-4E19-96AD-E020933B3F51}" type="datetimeFigureOut">
              <a:rPr lang="nl-NL" smtClean="0"/>
              <a:t>17-9-2026</a:t>
            </a:fld>
            <a:endParaRPr lang="nl-NL"/>
          </a:p>
        </p:txBody>
      </p:sp>
      <p:sp>
        <p:nvSpPr>
          <p:cNvPr id="5" name="Tijdelijke aanduiding voor voettekst 4">
            <a:extLst>
              <a:ext uri="{FF2B5EF4-FFF2-40B4-BE49-F238E27FC236}">
                <a16:creationId xmlns:a16="http://schemas.microsoft.com/office/drawing/2014/main" id="{544B6262-3658-FE78-D40C-8E06051EE973}"/>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848F9699-2873-F01B-8E45-B2421F6CED38}"/>
              </a:ext>
            </a:extLst>
          </p:cNvPr>
          <p:cNvSpPr>
            <a:spLocks noGrp="1"/>
          </p:cNvSpPr>
          <p:nvPr>
            <p:ph type="sldNum" sz="quarter" idx="12"/>
          </p:nvPr>
        </p:nvSpPr>
        <p:spPr/>
        <p:txBody>
          <a:bodyPr/>
          <a:lstStyle/>
          <a:p>
            <a:fld id="{6446F3C5-D73A-4A97-8FA8-A7DCD21A7EFA}" type="slidenum">
              <a:rPr lang="nl-NL" smtClean="0"/>
              <a:t>‹nr.›</a:t>
            </a:fld>
            <a:endParaRPr lang="nl-NL"/>
          </a:p>
        </p:txBody>
      </p:sp>
    </p:spTree>
    <p:extLst>
      <p:ext uri="{BB962C8B-B14F-4D97-AF65-F5344CB8AC3E}">
        <p14:creationId xmlns:p14="http://schemas.microsoft.com/office/powerpoint/2010/main" val="31674035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sndAc>
          <p:stSnd>
            <p:snd r:embed="rId1" name="applause.wav"/>
          </p:stSnd>
        </p:sndAc>
      </p:transition>
    </mc:Choice>
    <mc:Fallback xmlns="">
      <p:transition spd="slow" advTm="0">
        <p:fade/>
        <p:sndAc>
          <p:stSnd>
            <p:snd r:embed="rId3" name="applause.wav"/>
          </p:stSnd>
        </p:sndAc>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CDCCE4-9022-D9CB-A613-61A382464736}"/>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8B47B0E9-C3BA-BD1E-E463-CA71F426948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7862A77C-A364-7F24-2E56-6F8B5BE43FD8}"/>
              </a:ext>
            </a:extLst>
          </p:cNvPr>
          <p:cNvSpPr>
            <a:spLocks noGrp="1"/>
          </p:cNvSpPr>
          <p:nvPr>
            <p:ph type="dt" sz="half" idx="10"/>
          </p:nvPr>
        </p:nvSpPr>
        <p:spPr/>
        <p:txBody>
          <a:bodyPr/>
          <a:lstStyle/>
          <a:p>
            <a:fld id="{D1D81103-E2ED-4E19-96AD-E020933B3F51}" type="datetimeFigureOut">
              <a:rPr lang="nl-NL" smtClean="0"/>
              <a:t>17-9-2026</a:t>
            </a:fld>
            <a:endParaRPr lang="nl-NL"/>
          </a:p>
        </p:txBody>
      </p:sp>
      <p:sp>
        <p:nvSpPr>
          <p:cNvPr id="5" name="Tijdelijke aanduiding voor voettekst 4">
            <a:extLst>
              <a:ext uri="{FF2B5EF4-FFF2-40B4-BE49-F238E27FC236}">
                <a16:creationId xmlns:a16="http://schemas.microsoft.com/office/drawing/2014/main" id="{D40F7929-1A24-62F7-C7DD-E3A490FF0496}"/>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20170846-3231-0501-E0E8-C2493F039C07}"/>
              </a:ext>
            </a:extLst>
          </p:cNvPr>
          <p:cNvSpPr>
            <a:spLocks noGrp="1"/>
          </p:cNvSpPr>
          <p:nvPr>
            <p:ph type="sldNum" sz="quarter" idx="12"/>
          </p:nvPr>
        </p:nvSpPr>
        <p:spPr/>
        <p:txBody>
          <a:bodyPr/>
          <a:lstStyle/>
          <a:p>
            <a:fld id="{6446F3C5-D73A-4A97-8FA8-A7DCD21A7EFA}" type="slidenum">
              <a:rPr lang="nl-NL" smtClean="0"/>
              <a:t>‹nr.›</a:t>
            </a:fld>
            <a:endParaRPr lang="nl-NL"/>
          </a:p>
        </p:txBody>
      </p:sp>
    </p:spTree>
    <p:extLst>
      <p:ext uri="{BB962C8B-B14F-4D97-AF65-F5344CB8AC3E}">
        <p14:creationId xmlns:p14="http://schemas.microsoft.com/office/powerpoint/2010/main" val="21457392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sndAc>
          <p:stSnd>
            <p:snd r:embed="rId1" name="applause.wav"/>
          </p:stSnd>
        </p:sndAc>
      </p:transition>
    </mc:Choice>
    <mc:Fallback xmlns="">
      <p:transition spd="slow" advTm="0">
        <p:fade/>
        <p:sndAc>
          <p:stSnd>
            <p:snd r:embed="rId3" name="applause.wav"/>
          </p:stSnd>
        </p:sndAc>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63A180-FAF0-5FF3-09A0-4A84C81B6C25}"/>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8EB1EC37-4286-2672-9D6C-D5F5CB4C6AC0}"/>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CCB3F6B9-451C-1F50-389F-CB971A535DE4}"/>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9C05E00B-E11A-8545-D022-C803EE33ADCC}"/>
              </a:ext>
            </a:extLst>
          </p:cNvPr>
          <p:cNvSpPr>
            <a:spLocks noGrp="1"/>
          </p:cNvSpPr>
          <p:nvPr>
            <p:ph type="dt" sz="half" idx="10"/>
          </p:nvPr>
        </p:nvSpPr>
        <p:spPr/>
        <p:txBody>
          <a:bodyPr/>
          <a:lstStyle/>
          <a:p>
            <a:fld id="{D1D81103-E2ED-4E19-96AD-E020933B3F51}" type="datetimeFigureOut">
              <a:rPr lang="nl-NL" smtClean="0"/>
              <a:t>17-9-2026</a:t>
            </a:fld>
            <a:endParaRPr lang="nl-NL"/>
          </a:p>
        </p:txBody>
      </p:sp>
      <p:sp>
        <p:nvSpPr>
          <p:cNvPr id="6" name="Tijdelijke aanduiding voor voettekst 5">
            <a:extLst>
              <a:ext uri="{FF2B5EF4-FFF2-40B4-BE49-F238E27FC236}">
                <a16:creationId xmlns:a16="http://schemas.microsoft.com/office/drawing/2014/main" id="{1871FDE1-38AD-4785-B4AD-546CF3979997}"/>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C4965E8D-9F2A-3449-4ED2-A52E5AA50F71}"/>
              </a:ext>
            </a:extLst>
          </p:cNvPr>
          <p:cNvSpPr>
            <a:spLocks noGrp="1"/>
          </p:cNvSpPr>
          <p:nvPr>
            <p:ph type="sldNum" sz="quarter" idx="12"/>
          </p:nvPr>
        </p:nvSpPr>
        <p:spPr/>
        <p:txBody>
          <a:bodyPr/>
          <a:lstStyle/>
          <a:p>
            <a:fld id="{6446F3C5-D73A-4A97-8FA8-A7DCD21A7EFA}" type="slidenum">
              <a:rPr lang="nl-NL" smtClean="0"/>
              <a:t>‹nr.›</a:t>
            </a:fld>
            <a:endParaRPr lang="nl-NL"/>
          </a:p>
        </p:txBody>
      </p:sp>
    </p:spTree>
    <p:extLst>
      <p:ext uri="{BB962C8B-B14F-4D97-AF65-F5344CB8AC3E}">
        <p14:creationId xmlns:p14="http://schemas.microsoft.com/office/powerpoint/2010/main" val="33341009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sndAc>
          <p:stSnd>
            <p:snd r:embed="rId1" name="applause.wav"/>
          </p:stSnd>
        </p:sndAc>
      </p:transition>
    </mc:Choice>
    <mc:Fallback xmlns="">
      <p:transition spd="slow" advTm="0">
        <p:fade/>
        <p:sndAc>
          <p:stSnd>
            <p:snd r:embed="rId3" name="applause.wav"/>
          </p:stSnd>
        </p:sndAc>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811A26-B64E-F984-AFDE-99D103D1145E}"/>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25F1E69C-B264-537D-1CC1-3FC3BE41E75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263144AB-593E-12B9-FC2B-B08FE55E8AE1}"/>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6C44D2FA-D3E8-42FF-8C1B-59D6FAC84EF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4189D214-0F85-BC74-78AF-3F05A19F95AC}"/>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EAD90924-F83D-FD3F-7E72-00E427288D15}"/>
              </a:ext>
            </a:extLst>
          </p:cNvPr>
          <p:cNvSpPr>
            <a:spLocks noGrp="1"/>
          </p:cNvSpPr>
          <p:nvPr>
            <p:ph type="dt" sz="half" idx="10"/>
          </p:nvPr>
        </p:nvSpPr>
        <p:spPr/>
        <p:txBody>
          <a:bodyPr/>
          <a:lstStyle/>
          <a:p>
            <a:fld id="{D1D81103-E2ED-4E19-96AD-E020933B3F51}" type="datetimeFigureOut">
              <a:rPr lang="nl-NL" smtClean="0"/>
              <a:t>17-9-2026</a:t>
            </a:fld>
            <a:endParaRPr lang="nl-NL"/>
          </a:p>
        </p:txBody>
      </p:sp>
      <p:sp>
        <p:nvSpPr>
          <p:cNvPr id="8" name="Tijdelijke aanduiding voor voettekst 7">
            <a:extLst>
              <a:ext uri="{FF2B5EF4-FFF2-40B4-BE49-F238E27FC236}">
                <a16:creationId xmlns:a16="http://schemas.microsoft.com/office/drawing/2014/main" id="{3034C943-27F0-82EA-7A75-59F8C51FF4B9}"/>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C229E618-9CF9-19BC-BC2A-ECA95CD8DCB4}"/>
              </a:ext>
            </a:extLst>
          </p:cNvPr>
          <p:cNvSpPr>
            <a:spLocks noGrp="1"/>
          </p:cNvSpPr>
          <p:nvPr>
            <p:ph type="sldNum" sz="quarter" idx="12"/>
          </p:nvPr>
        </p:nvSpPr>
        <p:spPr/>
        <p:txBody>
          <a:bodyPr/>
          <a:lstStyle/>
          <a:p>
            <a:fld id="{6446F3C5-D73A-4A97-8FA8-A7DCD21A7EFA}" type="slidenum">
              <a:rPr lang="nl-NL" smtClean="0"/>
              <a:t>‹nr.›</a:t>
            </a:fld>
            <a:endParaRPr lang="nl-NL"/>
          </a:p>
        </p:txBody>
      </p:sp>
    </p:spTree>
    <p:extLst>
      <p:ext uri="{BB962C8B-B14F-4D97-AF65-F5344CB8AC3E}">
        <p14:creationId xmlns:p14="http://schemas.microsoft.com/office/powerpoint/2010/main" val="24261659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sndAc>
          <p:stSnd>
            <p:snd r:embed="rId1" name="applause.wav"/>
          </p:stSnd>
        </p:sndAc>
      </p:transition>
    </mc:Choice>
    <mc:Fallback xmlns="">
      <p:transition spd="slow" advTm="0">
        <p:fade/>
        <p:sndAc>
          <p:stSnd>
            <p:snd r:embed="rId3" name="applause.wav"/>
          </p:stSnd>
        </p:sndAc>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8403B2-507F-A60B-85CD-1254CDFD8E32}"/>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3DFE4C64-2D0C-2E95-5958-703B3AFEDF43}"/>
              </a:ext>
            </a:extLst>
          </p:cNvPr>
          <p:cNvSpPr>
            <a:spLocks noGrp="1"/>
          </p:cNvSpPr>
          <p:nvPr>
            <p:ph type="dt" sz="half" idx="10"/>
          </p:nvPr>
        </p:nvSpPr>
        <p:spPr/>
        <p:txBody>
          <a:bodyPr/>
          <a:lstStyle/>
          <a:p>
            <a:fld id="{D1D81103-E2ED-4E19-96AD-E020933B3F51}" type="datetimeFigureOut">
              <a:rPr lang="nl-NL" smtClean="0"/>
              <a:t>17-9-2026</a:t>
            </a:fld>
            <a:endParaRPr lang="nl-NL"/>
          </a:p>
        </p:txBody>
      </p:sp>
      <p:sp>
        <p:nvSpPr>
          <p:cNvPr id="4" name="Tijdelijke aanduiding voor voettekst 3">
            <a:extLst>
              <a:ext uri="{FF2B5EF4-FFF2-40B4-BE49-F238E27FC236}">
                <a16:creationId xmlns:a16="http://schemas.microsoft.com/office/drawing/2014/main" id="{213F1EEB-D811-4742-FAF3-EB214834D89D}"/>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B4B2061A-1D33-9E8A-9906-95FBE10023ED}"/>
              </a:ext>
            </a:extLst>
          </p:cNvPr>
          <p:cNvSpPr>
            <a:spLocks noGrp="1"/>
          </p:cNvSpPr>
          <p:nvPr>
            <p:ph type="sldNum" sz="quarter" idx="12"/>
          </p:nvPr>
        </p:nvSpPr>
        <p:spPr/>
        <p:txBody>
          <a:bodyPr/>
          <a:lstStyle/>
          <a:p>
            <a:fld id="{6446F3C5-D73A-4A97-8FA8-A7DCD21A7EFA}" type="slidenum">
              <a:rPr lang="nl-NL" smtClean="0"/>
              <a:t>‹nr.›</a:t>
            </a:fld>
            <a:endParaRPr lang="nl-NL"/>
          </a:p>
        </p:txBody>
      </p:sp>
    </p:spTree>
    <p:extLst>
      <p:ext uri="{BB962C8B-B14F-4D97-AF65-F5344CB8AC3E}">
        <p14:creationId xmlns:p14="http://schemas.microsoft.com/office/powerpoint/2010/main" val="40495744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sndAc>
          <p:stSnd>
            <p:snd r:embed="rId1" name="applause.wav"/>
          </p:stSnd>
        </p:sndAc>
      </p:transition>
    </mc:Choice>
    <mc:Fallback xmlns="">
      <p:transition spd="slow" advTm="0">
        <p:fade/>
        <p:sndAc>
          <p:stSnd>
            <p:snd r:embed="rId3" name="applause.wav"/>
          </p:stSnd>
        </p:sndAc>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BCF336E4-E828-7C4A-CA4F-E89C8CE6D2C9}"/>
              </a:ext>
            </a:extLst>
          </p:cNvPr>
          <p:cNvSpPr>
            <a:spLocks noGrp="1"/>
          </p:cNvSpPr>
          <p:nvPr>
            <p:ph type="dt" sz="half" idx="10"/>
          </p:nvPr>
        </p:nvSpPr>
        <p:spPr/>
        <p:txBody>
          <a:bodyPr/>
          <a:lstStyle/>
          <a:p>
            <a:fld id="{D1D81103-E2ED-4E19-96AD-E020933B3F51}" type="datetimeFigureOut">
              <a:rPr lang="nl-NL" smtClean="0"/>
              <a:t>17-9-2026</a:t>
            </a:fld>
            <a:endParaRPr lang="nl-NL"/>
          </a:p>
        </p:txBody>
      </p:sp>
      <p:sp>
        <p:nvSpPr>
          <p:cNvPr id="3" name="Tijdelijke aanduiding voor voettekst 2">
            <a:extLst>
              <a:ext uri="{FF2B5EF4-FFF2-40B4-BE49-F238E27FC236}">
                <a16:creationId xmlns:a16="http://schemas.microsoft.com/office/drawing/2014/main" id="{14CBCE32-5B6F-8BC0-4950-05C55A93BBC9}"/>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55EAA655-A527-ECCF-0503-F57A21C66597}"/>
              </a:ext>
            </a:extLst>
          </p:cNvPr>
          <p:cNvSpPr>
            <a:spLocks noGrp="1"/>
          </p:cNvSpPr>
          <p:nvPr>
            <p:ph type="sldNum" sz="quarter" idx="12"/>
          </p:nvPr>
        </p:nvSpPr>
        <p:spPr/>
        <p:txBody>
          <a:bodyPr/>
          <a:lstStyle/>
          <a:p>
            <a:fld id="{6446F3C5-D73A-4A97-8FA8-A7DCD21A7EFA}" type="slidenum">
              <a:rPr lang="nl-NL" smtClean="0"/>
              <a:t>‹nr.›</a:t>
            </a:fld>
            <a:endParaRPr lang="nl-NL"/>
          </a:p>
        </p:txBody>
      </p:sp>
    </p:spTree>
    <p:extLst>
      <p:ext uri="{BB962C8B-B14F-4D97-AF65-F5344CB8AC3E}">
        <p14:creationId xmlns:p14="http://schemas.microsoft.com/office/powerpoint/2010/main" val="39633577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sndAc>
          <p:stSnd>
            <p:snd r:embed="rId1" name="applause.wav"/>
          </p:stSnd>
        </p:sndAc>
      </p:transition>
    </mc:Choice>
    <mc:Fallback xmlns="">
      <p:transition spd="slow" advTm="0">
        <p:fade/>
        <p:sndAc>
          <p:stSnd>
            <p:snd r:embed="rId3" name="applause.wav"/>
          </p:stSnd>
        </p:sndAc>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8B5AA57-AF19-2E41-0494-F63CD50809C5}"/>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0E306F44-A577-C379-FF1C-BBD64B88176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6303E6B0-81CE-B6E7-D55E-6208988691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B9D4AAFF-A708-348D-F135-D88F88717CB1}"/>
              </a:ext>
            </a:extLst>
          </p:cNvPr>
          <p:cNvSpPr>
            <a:spLocks noGrp="1"/>
          </p:cNvSpPr>
          <p:nvPr>
            <p:ph type="dt" sz="half" idx="10"/>
          </p:nvPr>
        </p:nvSpPr>
        <p:spPr/>
        <p:txBody>
          <a:bodyPr/>
          <a:lstStyle/>
          <a:p>
            <a:fld id="{D1D81103-E2ED-4E19-96AD-E020933B3F51}" type="datetimeFigureOut">
              <a:rPr lang="nl-NL" smtClean="0"/>
              <a:t>17-9-2026</a:t>
            </a:fld>
            <a:endParaRPr lang="nl-NL"/>
          </a:p>
        </p:txBody>
      </p:sp>
      <p:sp>
        <p:nvSpPr>
          <p:cNvPr id="6" name="Tijdelijke aanduiding voor voettekst 5">
            <a:extLst>
              <a:ext uri="{FF2B5EF4-FFF2-40B4-BE49-F238E27FC236}">
                <a16:creationId xmlns:a16="http://schemas.microsoft.com/office/drawing/2014/main" id="{4A150B1F-DA83-3725-D764-2FC36A39899B}"/>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98CA00F3-7920-798A-50CF-DAE2A014AEC9}"/>
              </a:ext>
            </a:extLst>
          </p:cNvPr>
          <p:cNvSpPr>
            <a:spLocks noGrp="1"/>
          </p:cNvSpPr>
          <p:nvPr>
            <p:ph type="sldNum" sz="quarter" idx="12"/>
          </p:nvPr>
        </p:nvSpPr>
        <p:spPr/>
        <p:txBody>
          <a:bodyPr/>
          <a:lstStyle/>
          <a:p>
            <a:fld id="{6446F3C5-D73A-4A97-8FA8-A7DCD21A7EFA}" type="slidenum">
              <a:rPr lang="nl-NL" smtClean="0"/>
              <a:t>‹nr.›</a:t>
            </a:fld>
            <a:endParaRPr lang="nl-NL"/>
          </a:p>
        </p:txBody>
      </p:sp>
    </p:spTree>
    <p:extLst>
      <p:ext uri="{BB962C8B-B14F-4D97-AF65-F5344CB8AC3E}">
        <p14:creationId xmlns:p14="http://schemas.microsoft.com/office/powerpoint/2010/main" val="29649497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sndAc>
          <p:stSnd>
            <p:snd r:embed="rId1" name="applause.wav"/>
          </p:stSnd>
        </p:sndAc>
      </p:transition>
    </mc:Choice>
    <mc:Fallback xmlns="">
      <p:transition spd="slow" advTm="0">
        <p:fade/>
        <p:sndAc>
          <p:stSnd>
            <p:snd r:embed="rId3" name="applause.wav"/>
          </p:stSnd>
        </p:sndAc>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534CC03-FD11-CFA4-AE96-1F9C85652BF2}"/>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4E04A7A9-944D-2400-3031-A2F05A60DF4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1A5D2736-DBB0-9FA5-50A7-32E1454CA7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786F332D-7055-8899-0215-E79278F58C46}"/>
              </a:ext>
            </a:extLst>
          </p:cNvPr>
          <p:cNvSpPr>
            <a:spLocks noGrp="1"/>
          </p:cNvSpPr>
          <p:nvPr>
            <p:ph type="dt" sz="half" idx="10"/>
          </p:nvPr>
        </p:nvSpPr>
        <p:spPr/>
        <p:txBody>
          <a:bodyPr/>
          <a:lstStyle/>
          <a:p>
            <a:fld id="{D1D81103-E2ED-4E19-96AD-E020933B3F51}" type="datetimeFigureOut">
              <a:rPr lang="nl-NL" smtClean="0"/>
              <a:t>17-9-2026</a:t>
            </a:fld>
            <a:endParaRPr lang="nl-NL"/>
          </a:p>
        </p:txBody>
      </p:sp>
      <p:sp>
        <p:nvSpPr>
          <p:cNvPr id="6" name="Tijdelijke aanduiding voor voettekst 5">
            <a:extLst>
              <a:ext uri="{FF2B5EF4-FFF2-40B4-BE49-F238E27FC236}">
                <a16:creationId xmlns:a16="http://schemas.microsoft.com/office/drawing/2014/main" id="{0ED7E396-0BFF-B0A0-D727-04171D079371}"/>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48DD9B08-6A8D-FA4E-7946-573C8C9048FD}"/>
              </a:ext>
            </a:extLst>
          </p:cNvPr>
          <p:cNvSpPr>
            <a:spLocks noGrp="1"/>
          </p:cNvSpPr>
          <p:nvPr>
            <p:ph type="sldNum" sz="quarter" idx="12"/>
          </p:nvPr>
        </p:nvSpPr>
        <p:spPr/>
        <p:txBody>
          <a:bodyPr/>
          <a:lstStyle/>
          <a:p>
            <a:fld id="{6446F3C5-D73A-4A97-8FA8-A7DCD21A7EFA}" type="slidenum">
              <a:rPr lang="nl-NL" smtClean="0"/>
              <a:t>‹nr.›</a:t>
            </a:fld>
            <a:endParaRPr lang="nl-NL"/>
          </a:p>
        </p:txBody>
      </p:sp>
    </p:spTree>
    <p:extLst>
      <p:ext uri="{BB962C8B-B14F-4D97-AF65-F5344CB8AC3E}">
        <p14:creationId xmlns:p14="http://schemas.microsoft.com/office/powerpoint/2010/main" val="1795784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sndAc>
          <p:stSnd>
            <p:snd r:embed="rId1" name="applause.wav"/>
          </p:stSnd>
        </p:sndAc>
      </p:transition>
    </mc:Choice>
    <mc:Fallback xmlns="">
      <p:transition spd="slow" advTm="0">
        <p:fade/>
        <p:sndAc>
          <p:stSnd>
            <p:snd r:embed="rId3" name="applause.wav"/>
          </p:stSnd>
        </p:sndAc>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1D156D-AC74-176F-3966-375B06FE6CDA}"/>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9B560D28-BC9F-201C-1F05-E2D074FAB029}"/>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27170A75-A0D8-548A-1B7A-4CDDE0DCD454}"/>
              </a:ext>
            </a:extLst>
          </p:cNvPr>
          <p:cNvSpPr>
            <a:spLocks noGrp="1"/>
          </p:cNvSpPr>
          <p:nvPr>
            <p:ph type="dt" sz="half" idx="10"/>
          </p:nvPr>
        </p:nvSpPr>
        <p:spPr/>
        <p:txBody>
          <a:bodyPr/>
          <a:lstStyle/>
          <a:p>
            <a:fld id="{D1D81103-E2ED-4E19-96AD-E020933B3F51}" type="datetimeFigureOut">
              <a:rPr lang="nl-NL" smtClean="0"/>
              <a:t>17-9-2026</a:t>
            </a:fld>
            <a:endParaRPr lang="nl-NL"/>
          </a:p>
        </p:txBody>
      </p:sp>
      <p:sp>
        <p:nvSpPr>
          <p:cNvPr id="5" name="Tijdelijke aanduiding voor voettekst 4">
            <a:extLst>
              <a:ext uri="{FF2B5EF4-FFF2-40B4-BE49-F238E27FC236}">
                <a16:creationId xmlns:a16="http://schemas.microsoft.com/office/drawing/2014/main" id="{F7B1F92E-D6EC-F71B-44FE-16E61716FF51}"/>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51339147-1688-C585-002B-56534AB978CF}"/>
              </a:ext>
            </a:extLst>
          </p:cNvPr>
          <p:cNvSpPr>
            <a:spLocks noGrp="1"/>
          </p:cNvSpPr>
          <p:nvPr>
            <p:ph type="sldNum" sz="quarter" idx="12"/>
          </p:nvPr>
        </p:nvSpPr>
        <p:spPr/>
        <p:txBody>
          <a:bodyPr/>
          <a:lstStyle/>
          <a:p>
            <a:fld id="{6446F3C5-D73A-4A97-8FA8-A7DCD21A7EFA}" type="slidenum">
              <a:rPr lang="nl-NL" smtClean="0"/>
              <a:t>‹nr.›</a:t>
            </a:fld>
            <a:endParaRPr lang="nl-NL"/>
          </a:p>
        </p:txBody>
      </p:sp>
    </p:spTree>
    <p:extLst>
      <p:ext uri="{BB962C8B-B14F-4D97-AF65-F5344CB8AC3E}">
        <p14:creationId xmlns:p14="http://schemas.microsoft.com/office/powerpoint/2010/main" val="35658508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sndAc>
          <p:stSnd>
            <p:snd r:embed="rId1" name="applause.wav"/>
          </p:stSnd>
        </p:sndAc>
      </p:transition>
    </mc:Choice>
    <mc:Fallback xmlns="">
      <p:transition spd="slow" advTm="0">
        <p:fade/>
        <p:sndAc>
          <p:stSnd>
            <p:snd r:embed="rId3" name="applause.wav"/>
          </p:stSnd>
        </p:sndAc>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57B8C669-BE43-42F9-3ADA-280A1284B7AF}"/>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E8F7EF00-D1B4-342F-BC9D-FE9DADB3DCB0}"/>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BBE89149-C5F9-9AC7-9C4A-5BD0784D582B}"/>
              </a:ext>
            </a:extLst>
          </p:cNvPr>
          <p:cNvSpPr>
            <a:spLocks noGrp="1"/>
          </p:cNvSpPr>
          <p:nvPr>
            <p:ph type="dt" sz="half" idx="10"/>
          </p:nvPr>
        </p:nvSpPr>
        <p:spPr/>
        <p:txBody>
          <a:bodyPr/>
          <a:lstStyle/>
          <a:p>
            <a:fld id="{D1D81103-E2ED-4E19-96AD-E020933B3F51}" type="datetimeFigureOut">
              <a:rPr lang="nl-NL" smtClean="0"/>
              <a:t>17-9-2026</a:t>
            </a:fld>
            <a:endParaRPr lang="nl-NL"/>
          </a:p>
        </p:txBody>
      </p:sp>
      <p:sp>
        <p:nvSpPr>
          <p:cNvPr id="5" name="Tijdelijke aanduiding voor voettekst 4">
            <a:extLst>
              <a:ext uri="{FF2B5EF4-FFF2-40B4-BE49-F238E27FC236}">
                <a16:creationId xmlns:a16="http://schemas.microsoft.com/office/drawing/2014/main" id="{D7847332-D51F-0292-94D0-993F1948D6AA}"/>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2935C402-AF3C-6BEB-8A91-15FB5F764C02}"/>
              </a:ext>
            </a:extLst>
          </p:cNvPr>
          <p:cNvSpPr>
            <a:spLocks noGrp="1"/>
          </p:cNvSpPr>
          <p:nvPr>
            <p:ph type="sldNum" sz="quarter" idx="12"/>
          </p:nvPr>
        </p:nvSpPr>
        <p:spPr/>
        <p:txBody>
          <a:bodyPr/>
          <a:lstStyle/>
          <a:p>
            <a:fld id="{6446F3C5-D73A-4A97-8FA8-A7DCD21A7EFA}" type="slidenum">
              <a:rPr lang="nl-NL" smtClean="0"/>
              <a:t>‹nr.›</a:t>
            </a:fld>
            <a:endParaRPr lang="nl-NL"/>
          </a:p>
        </p:txBody>
      </p:sp>
    </p:spTree>
    <p:extLst>
      <p:ext uri="{BB962C8B-B14F-4D97-AF65-F5344CB8AC3E}">
        <p14:creationId xmlns:p14="http://schemas.microsoft.com/office/powerpoint/2010/main" val="16902847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sndAc>
          <p:stSnd>
            <p:snd r:embed="rId1" name="applause.wav"/>
          </p:stSnd>
        </p:sndAc>
      </p:transition>
    </mc:Choice>
    <mc:Fallback xmlns="">
      <p:transition spd="slow" advTm="0">
        <p:fade/>
        <p:sndAc>
          <p:stSnd>
            <p:snd r:embed="rId3" name="applause.wav"/>
          </p:stSnd>
        </p:sndAc>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audio" Target="../media/audio1.wav"/></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928D6202-56B2-830C-7778-E35A8CD25B6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2C5FDAA4-AD25-21EB-AF58-87217637373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4BC70376-9772-A62E-4E8C-4224C6E87F6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D81103-E2ED-4E19-96AD-E020933B3F51}" type="datetimeFigureOut">
              <a:rPr lang="nl-NL" smtClean="0"/>
              <a:t>17-9-2026</a:t>
            </a:fld>
            <a:endParaRPr lang="nl-NL"/>
          </a:p>
        </p:txBody>
      </p:sp>
      <p:sp>
        <p:nvSpPr>
          <p:cNvPr id="5" name="Tijdelijke aanduiding voor voettekst 4">
            <a:extLst>
              <a:ext uri="{FF2B5EF4-FFF2-40B4-BE49-F238E27FC236}">
                <a16:creationId xmlns:a16="http://schemas.microsoft.com/office/drawing/2014/main" id="{A33465FD-39AE-3A35-1E1D-5EC66411725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98013B84-3B3E-975F-1B61-7AD387C8F15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46F3C5-D73A-4A97-8FA8-A7DCD21A7EFA}" type="slidenum">
              <a:rPr lang="nl-NL" smtClean="0"/>
              <a:t>‹nr.›</a:t>
            </a:fld>
            <a:endParaRPr lang="nl-NL"/>
          </a:p>
        </p:txBody>
      </p:sp>
    </p:spTree>
    <p:extLst>
      <p:ext uri="{BB962C8B-B14F-4D97-AF65-F5344CB8AC3E}">
        <p14:creationId xmlns:p14="http://schemas.microsoft.com/office/powerpoint/2010/main" val="34071719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sndAc>
          <p:stSnd>
            <p:snd r:embed="rId13" name="applause.wav"/>
          </p:stSnd>
        </p:sndAc>
      </p:transition>
    </mc:Choice>
    <mc:Fallback xmlns="">
      <p:transition spd="slow" advTm="0">
        <p:fade/>
        <p:sndAc>
          <p:stSnd>
            <p:snd r:embed="rId14" name="applause.wav"/>
          </p:stSnd>
        </p:sndAc>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1.xml"/><Relationship Id="rId4" Type="http://schemas.openxmlformats.org/officeDocument/2006/relationships/audio" Target="../media/audio1.wav"/></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audio" Target="../media/audio1.wav"/></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kstvak 7">
            <a:extLst>
              <a:ext uri="{FF2B5EF4-FFF2-40B4-BE49-F238E27FC236}">
                <a16:creationId xmlns:a16="http://schemas.microsoft.com/office/drawing/2014/main" id="{5A8E9D8C-49C4-5A4D-EC20-AC26962C5F03}"/>
              </a:ext>
            </a:extLst>
          </p:cNvPr>
          <p:cNvSpPr txBox="1"/>
          <p:nvPr/>
        </p:nvSpPr>
        <p:spPr>
          <a:xfrm>
            <a:off x="0" y="0"/>
            <a:ext cx="12192000" cy="6924973"/>
          </a:xfrm>
          <a:prstGeom prst="rect">
            <a:avLst/>
          </a:prstGeom>
          <a:solidFill>
            <a:schemeClr val="accent6">
              <a:lumMod val="40000"/>
              <a:lumOff val="60000"/>
            </a:schemeClr>
          </a:solidFill>
        </p:spPr>
        <p:txBody>
          <a:bodyPr wrap="square">
            <a:spAutoFit/>
          </a:bodyPr>
          <a:lstStyle/>
          <a:p>
            <a:pPr algn="ctr">
              <a:buNone/>
            </a:pPr>
            <a:r>
              <a:rPr lang="nl-NL" sz="5400" b="1" dirty="0"/>
              <a:t>SAMEN ZIJN WIJ BRUGGENBOUWERS</a:t>
            </a:r>
          </a:p>
          <a:p>
            <a:pPr algn="ctr">
              <a:buNone/>
            </a:pPr>
            <a:endParaRPr lang="nl-NL" b="1" dirty="0"/>
          </a:p>
          <a:p>
            <a:pPr algn="ctr">
              <a:buNone/>
            </a:pPr>
            <a:endParaRPr lang="nl-NL" b="1" dirty="0"/>
          </a:p>
          <a:p>
            <a:pPr algn="ctr">
              <a:buNone/>
            </a:pPr>
            <a:endParaRPr lang="nl-NL" sz="2800" b="1" dirty="0">
              <a:solidFill>
                <a:schemeClr val="accent1"/>
              </a:solidFill>
            </a:endParaRPr>
          </a:p>
          <a:p>
            <a:pPr algn="ctr">
              <a:buNone/>
            </a:pPr>
            <a:r>
              <a:rPr lang="nl-NL" sz="3200" b="1" i="1" dirty="0"/>
              <a:t>Van ontmoeting naar verbinding!</a:t>
            </a:r>
          </a:p>
          <a:p>
            <a:pPr algn="ctr">
              <a:buNone/>
            </a:pPr>
            <a:br>
              <a:rPr lang="nl-NL" sz="3200" i="1" dirty="0"/>
            </a:br>
            <a:r>
              <a:rPr lang="nl-NL" sz="3200" b="1" i="1" dirty="0"/>
              <a:t>Van verbinding naar perspectief!</a:t>
            </a:r>
          </a:p>
          <a:p>
            <a:pPr algn="ctr">
              <a:buNone/>
            </a:pPr>
            <a:endParaRPr lang="nl-NL" sz="2800" i="1" dirty="0">
              <a:solidFill>
                <a:schemeClr val="accent1"/>
              </a:solidFill>
            </a:endParaRPr>
          </a:p>
          <a:p>
            <a:pPr algn="ctr">
              <a:buNone/>
            </a:pPr>
            <a:endParaRPr lang="nl-NL" sz="2800" i="1" dirty="0">
              <a:solidFill>
                <a:schemeClr val="accent1"/>
              </a:solidFill>
            </a:endParaRPr>
          </a:p>
          <a:p>
            <a:pPr algn="ctr">
              <a:buNone/>
            </a:pPr>
            <a:endParaRPr lang="nl-NL" sz="2800" i="1" dirty="0">
              <a:solidFill>
                <a:schemeClr val="accent1"/>
              </a:solidFill>
            </a:endParaRPr>
          </a:p>
          <a:p>
            <a:pPr algn="ctr">
              <a:buNone/>
            </a:pPr>
            <a:endParaRPr lang="nl-NL" sz="2800" i="1" dirty="0">
              <a:solidFill>
                <a:schemeClr val="accent1"/>
              </a:solidFill>
            </a:endParaRPr>
          </a:p>
          <a:p>
            <a:pPr algn="ctr">
              <a:buNone/>
            </a:pPr>
            <a:endParaRPr lang="nl-NL" sz="2800" i="1" dirty="0">
              <a:solidFill>
                <a:schemeClr val="accent1"/>
              </a:solidFill>
            </a:endParaRPr>
          </a:p>
          <a:p>
            <a:pPr>
              <a:buNone/>
            </a:pPr>
            <a:endParaRPr lang="nl-NL" i="1" dirty="0"/>
          </a:p>
          <a:p>
            <a:pPr algn="r"/>
            <a:endParaRPr lang="nl-NL" b="1" dirty="0">
              <a:solidFill>
                <a:schemeClr val="accent1"/>
              </a:solidFill>
            </a:endParaRPr>
          </a:p>
          <a:p>
            <a:pPr algn="r"/>
            <a:endParaRPr lang="nl-NL" b="1" dirty="0">
              <a:solidFill>
                <a:schemeClr val="accent1"/>
              </a:solidFill>
            </a:endParaRPr>
          </a:p>
          <a:p>
            <a:pPr algn="r"/>
            <a:r>
              <a:rPr lang="nl-NL" b="1" dirty="0">
                <a:solidFill>
                  <a:schemeClr val="accent1"/>
                </a:solidFill>
              </a:rPr>
              <a:t>Stichting Vrede aan dit Huis!</a:t>
            </a:r>
            <a:endParaRPr lang="nl-NL" dirty="0">
              <a:solidFill>
                <a:schemeClr val="accent1"/>
              </a:solidFill>
            </a:endParaRPr>
          </a:p>
          <a:p>
            <a:pPr algn="r">
              <a:buNone/>
            </a:pPr>
            <a:endParaRPr lang="nl-NL" dirty="0"/>
          </a:p>
        </p:txBody>
      </p:sp>
      <p:pic>
        <p:nvPicPr>
          <p:cNvPr id="10" name="Afbeelding 9">
            <a:extLst>
              <a:ext uri="{FF2B5EF4-FFF2-40B4-BE49-F238E27FC236}">
                <a16:creationId xmlns:a16="http://schemas.microsoft.com/office/drawing/2014/main" id="{A45E4727-DAB3-756B-F092-06C845CE45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65572" y="3014134"/>
            <a:ext cx="3126428" cy="2870200"/>
          </a:xfrm>
          <a:prstGeom prst="rect">
            <a:avLst/>
          </a:prstGeom>
          <a:ln>
            <a:noFill/>
          </a:ln>
          <a:effectLst>
            <a:softEdge rad="112500"/>
          </a:effectLst>
        </p:spPr>
      </p:pic>
    </p:spTree>
    <p:extLst>
      <p:ext uri="{BB962C8B-B14F-4D97-AF65-F5344CB8AC3E}">
        <p14:creationId xmlns:p14="http://schemas.microsoft.com/office/powerpoint/2010/main" val="34797882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500">
        <p15:prstTrans prst="curtains"/>
        <p:sndAc>
          <p:stSnd>
            <p:snd r:embed="rId2" name="applause.wav"/>
          </p:stSnd>
        </p:sndAc>
      </p:transition>
    </mc:Choice>
    <mc:Fallback xmlns="">
      <p:transition spd="slow">
        <p:fade/>
        <p:sndAc>
          <p:stSnd>
            <p:snd r:embed="rId4" name="applause.wav"/>
          </p:stSnd>
        </p:sndAc>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B1F9718F-CEF3-2AEA-92F5-2A605311EB3F}"/>
              </a:ext>
            </a:extLst>
          </p:cNvPr>
          <p:cNvPicPr>
            <a:picLocks noChangeAspect="1"/>
          </p:cNvPicPr>
          <p:nvPr/>
        </p:nvPicPr>
        <p:blipFill>
          <a:blip r:embed="rId2">
            <a:extLst>
              <a:ext uri="{28A0092B-C50C-407E-A947-70E740481C1C}">
                <a14:useLocalDpi xmlns:a14="http://schemas.microsoft.com/office/drawing/2010/main" val="0"/>
              </a:ext>
            </a:extLst>
          </a:blip>
          <a:srcRect l="14356" t="1975" r="25404" b="17531"/>
          <a:stretch>
            <a:fillRect/>
          </a:stretch>
        </p:blipFill>
        <p:spPr>
          <a:xfrm>
            <a:off x="6028266" y="143934"/>
            <a:ext cx="6163734" cy="5520266"/>
          </a:xfrm>
          <a:prstGeom prst="rect">
            <a:avLst/>
          </a:prstGeom>
          <a:ln>
            <a:noFill/>
          </a:ln>
          <a:effectLst>
            <a:softEdge rad="112500"/>
          </a:effectLst>
        </p:spPr>
      </p:pic>
      <p:sp>
        <p:nvSpPr>
          <p:cNvPr id="3" name="Tijdelijke aanduiding voor inhoud 2">
            <a:extLst>
              <a:ext uri="{FF2B5EF4-FFF2-40B4-BE49-F238E27FC236}">
                <a16:creationId xmlns:a16="http://schemas.microsoft.com/office/drawing/2014/main" id="{AA7DDFAF-1B76-187D-33FB-4573512969E8}"/>
              </a:ext>
            </a:extLst>
          </p:cNvPr>
          <p:cNvSpPr>
            <a:spLocks noGrp="1"/>
          </p:cNvSpPr>
          <p:nvPr>
            <p:ph idx="1"/>
          </p:nvPr>
        </p:nvSpPr>
        <p:spPr>
          <a:xfrm>
            <a:off x="0" y="0"/>
            <a:ext cx="12192000" cy="6858000"/>
          </a:xfrm>
        </p:spPr>
        <p:txBody>
          <a:bodyPr>
            <a:normAutofit fontScale="92500" lnSpcReduction="10000"/>
          </a:bodyPr>
          <a:lstStyle/>
          <a:p>
            <a:pPr marL="0" indent="0">
              <a:buNone/>
            </a:pPr>
            <a:r>
              <a:rPr lang="nl-NL" b="1" dirty="0"/>
              <a:t>WANNEER HEEFT IEMAND ÉCHT HULP NODIG?</a:t>
            </a:r>
            <a:endParaRPr lang="nl-NL" dirty="0"/>
          </a:p>
          <a:p>
            <a:pPr marL="0" indent="0" algn="ctr">
              <a:buNone/>
            </a:pPr>
            <a:endParaRPr lang="nl-NL" dirty="0"/>
          </a:p>
          <a:p>
            <a:pPr marL="0" indent="0">
              <a:buNone/>
            </a:pPr>
            <a:r>
              <a:rPr lang="nl-NL" b="1" i="1" dirty="0">
                <a:solidFill>
                  <a:schemeClr val="accent1"/>
                </a:solidFill>
              </a:rPr>
              <a:t>NIET ALTIJD WANNEER ER EEN PROBLEEM IS</a:t>
            </a:r>
            <a:endParaRPr lang="nl-NL" i="1" dirty="0">
              <a:solidFill>
                <a:schemeClr val="accent1"/>
              </a:solidFill>
            </a:endParaRPr>
          </a:p>
          <a:p>
            <a:pPr marL="0" indent="0">
              <a:buNone/>
            </a:pPr>
            <a:r>
              <a:rPr lang="nl-NL" b="1" i="1" dirty="0"/>
              <a:t>Soms wanneer iemand:</a:t>
            </a:r>
          </a:p>
          <a:p>
            <a:pPr lvl="0"/>
            <a:r>
              <a:rPr lang="nl-NL" b="1" i="1" dirty="0">
                <a:solidFill>
                  <a:schemeClr val="bg2">
                    <a:lumMod val="50000"/>
                  </a:schemeClr>
                </a:solidFill>
              </a:rPr>
              <a:t>zich alleen voelt </a:t>
            </a:r>
          </a:p>
          <a:p>
            <a:pPr lvl="0"/>
            <a:r>
              <a:rPr lang="nl-NL" b="1" i="1" dirty="0">
                <a:solidFill>
                  <a:schemeClr val="accent6">
                    <a:lumMod val="75000"/>
                  </a:schemeClr>
                </a:solidFill>
              </a:rPr>
              <a:t>zijn weg niet meer weet </a:t>
            </a:r>
          </a:p>
          <a:p>
            <a:pPr lvl="0"/>
            <a:r>
              <a:rPr lang="nl-NL" b="1" i="1" dirty="0">
                <a:solidFill>
                  <a:srgbClr val="C00000"/>
                </a:solidFill>
              </a:rPr>
              <a:t>vertrouwen heeft verloren </a:t>
            </a:r>
          </a:p>
          <a:p>
            <a:pPr lvl="0"/>
            <a:r>
              <a:rPr lang="nl-NL" b="1" i="1" dirty="0">
                <a:solidFill>
                  <a:srgbClr val="7030A0"/>
                </a:solidFill>
              </a:rPr>
              <a:t>opnieuw betekenis zoekt </a:t>
            </a:r>
          </a:p>
          <a:p>
            <a:pPr lvl="0"/>
            <a:r>
              <a:rPr lang="nl-NL" b="1" i="1" dirty="0">
                <a:solidFill>
                  <a:schemeClr val="accent2"/>
                </a:solidFill>
              </a:rPr>
              <a:t>niemand heeft om naast zich te staan </a:t>
            </a:r>
          </a:p>
          <a:p>
            <a:pPr marL="0" indent="0">
              <a:buNone/>
            </a:pPr>
            <a:r>
              <a:rPr lang="nl-NL" b="1" i="1" dirty="0"/>
              <a:t>DAAR BEGINT ONS WERK!</a:t>
            </a:r>
            <a:endParaRPr lang="nl-NL" i="1" dirty="0"/>
          </a:p>
          <a:p>
            <a:pPr marL="0" indent="0">
              <a:buNone/>
            </a:pPr>
            <a:endParaRPr lang="nl-NL" b="1" dirty="0"/>
          </a:p>
          <a:p>
            <a:pPr marL="0" indent="0">
              <a:buNone/>
            </a:pPr>
            <a:endParaRPr lang="nl-NL" dirty="0"/>
          </a:p>
          <a:p>
            <a:pPr marL="0" indent="0">
              <a:buNone/>
            </a:pPr>
            <a:endParaRPr lang="nl-NL" dirty="0"/>
          </a:p>
          <a:p>
            <a:pPr marL="0" indent="0">
              <a:buNone/>
            </a:pPr>
            <a:r>
              <a:rPr lang="nl-NL" b="1" dirty="0"/>
              <a:t>Vanavond wil ik jullie niet alleen vertellen wat Stichting Vrede aan dit Huis doet. Ik wil jullie vooral meenemen in de vraag waarom wij bestaan.</a:t>
            </a:r>
          </a:p>
          <a:p>
            <a:endParaRPr lang="nl-NL" dirty="0"/>
          </a:p>
        </p:txBody>
      </p:sp>
    </p:spTree>
    <p:extLst>
      <p:ext uri="{BB962C8B-B14F-4D97-AF65-F5344CB8AC3E}">
        <p14:creationId xmlns:p14="http://schemas.microsoft.com/office/powerpoint/2010/main" val="6793266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ageCurlDoubl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22F3EA5E-A45D-9851-61AC-89AEB057CC7D}"/>
              </a:ext>
            </a:extLst>
          </p:cNvPr>
          <p:cNvPicPr>
            <a:picLocks noChangeAspect="1"/>
          </p:cNvPicPr>
          <p:nvPr/>
        </p:nvPicPr>
        <p:blipFill>
          <a:blip r:embed="rId3">
            <a:extLst>
              <a:ext uri="{28A0092B-C50C-407E-A947-70E740481C1C}">
                <a14:useLocalDpi xmlns:a14="http://schemas.microsoft.com/office/drawing/2010/main" val="0"/>
              </a:ext>
            </a:extLst>
          </a:blip>
          <a:srcRect t="15186" b="11234"/>
          <a:stretch>
            <a:fillRect/>
          </a:stretch>
        </p:blipFill>
        <p:spPr>
          <a:xfrm>
            <a:off x="8060265" y="550334"/>
            <a:ext cx="3970867" cy="4783667"/>
          </a:xfrm>
          <a:prstGeom prst="rect">
            <a:avLst/>
          </a:prstGeom>
          <a:scene3d>
            <a:camera prst="perspectiveContrastingLeftFacing"/>
            <a:lightRig rig="threePt" dir="t"/>
          </a:scene3d>
        </p:spPr>
      </p:pic>
      <p:sp>
        <p:nvSpPr>
          <p:cNvPr id="3" name="Tekstvak 2">
            <a:extLst>
              <a:ext uri="{FF2B5EF4-FFF2-40B4-BE49-F238E27FC236}">
                <a16:creationId xmlns:a16="http://schemas.microsoft.com/office/drawing/2014/main" id="{A2877779-070A-6D4A-2AFD-06D0EC2BAD94}"/>
              </a:ext>
            </a:extLst>
          </p:cNvPr>
          <p:cNvSpPr txBox="1"/>
          <p:nvPr/>
        </p:nvSpPr>
        <p:spPr>
          <a:xfrm>
            <a:off x="0" y="-33866"/>
            <a:ext cx="12192000" cy="7048083"/>
          </a:xfrm>
          <a:prstGeom prst="rect">
            <a:avLst/>
          </a:prstGeom>
          <a:noFill/>
        </p:spPr>
        <p:txBody>
          <a:bodyPr wrap="square">
            <a:spAutoFit/>
          </a:bodyPr>
          <a:lstStyle/>
          <a:p>
            <a:pPr>
              <a:buNone/>
            </a:pPr>
            <a:r>
              <a:rPr lang="nl-NL" sz="4800" b="1" dirty="0"/>
              <a:t>WAAROM BESTAAT VREDE AAN DIT HUIS?</a:t>
            </a:r>
          </a:p>
          <a:p>
            <a:pPr>
              <a:buNone/>
            </a:pPr>
            <a:endParaRPr lang="nl-NL" sz="1600" b="1" dirty="0"/>
          </a:p>
          <a:p>
            <a:pPr>
              <a:buNone/>
            </a:pPr>
            <a:r>
              <a:rPr lang="nl-NL" sz="1600" b="1" dirty="0"/>
              <a:t>NIEMAND HOEFT ER ALLEEN VOOR TE STAAN!</a:t>
            </a:r>
          </a:p>
          <a:p>
            <a:pPr>
              <a:buNone/>
            </a:pPr>
            <a:endParaRPr lang="nl-NL" sz="1600" b="1" dirty="0"/>
          </a:p>
          <a:p>
            <a:r>
              <a:rPr lang="nl-NL" sz="1600" dirty="0"/>
              <a:t>Wij bieden </a:t>
            </a:r>
            <a:r>
              <a:rPr lang="nl-NL" sz="1600" dirty="0" err="1"/>
              <a:t>herstelondersteunende</a:t>
            </a:r>
            <a:r>
              <a:rPr lang="nl-NL" sz="1600" dirty="0"/>
              <a:t> zorg, </a:t>
            </a:r>
            <a:r>
              <a:rPr lang="nl-NL" sz="1600" b="1" dirty="0"/>
              <a:t>steun en begeleiding</a:t>
            </a:r>
            <a:r>
              <a:rPr lang="nl-NL" sz="1600" dirty="0"/>
              <a:t> aan mensen in kwetsbare levenssituaties. </a:t>
            </a:r>
          </a:p>
          <a:p>
            <a:pPr>
              <a:buNone/>
            </a:pPr>
            <a:endParaRPr lang="nl-NL" sz="1600" dirty="0"/>
          </a:p>
          <a:p>
            <a:pPr marL="285750" indent="-285750">
              <a:buFont typeface="Arial" panose="020B0604020202020204" pitchFamily="34" charset="0"/>
              <a:buChar char="•"/>
            </a:pPr>
            <a:r>
              <a:rPr lang="nl-NL" sz="1600" b="1" dirty="0"/>
              <a:t>vluchtelingen  </a:t>
            </a:r>
          </a:p>
          <a:p>
            <a:pPr marL="285750" indent="-285750">
              <a:buFont typeface="Arial" panose="020B0604020202020204" pitchFamily="34" charset="0"/>
              <a:buChar char="•"/>
            </a:pPr>
            <a:r>
              <a:rPr lang="nl-NL" sz="1600" b="1" dirty="0"/>
              <a:t>ontheemden  </a:t>
            </a:r>
          </a:p>
          <a:p>
            <a:pPr marL="285750" indent="-285750">
              <a:buFont typeface="Arial" panose="020B0604020202020204" pitchFamily="34" charset="0"/>
              <a:buChar char="•"/>
            </a:pPr>
            <a:r>
              <a:rPr lang="nl-NL" sz="1600" b="1" dirty="0"/>
              <a:t>statushouders  </a:t>
            </a:r>
          </a:p>
          <a:p>
            <a:pPr marL="285750" indent="-285750">
              <a:buFont typeface="Arial" panose="020B0604020202020204" pitchFamily="34" charset="0"/>
              <a:buChar char="•"/>
            </a:pPr>
            <a:r>
              <a:rPr lang="nl-NL" sz="1600" b="1" dirty="0"/>
              <a:t>dak- en thuislozen, onverzekerden en ongedocumenteerden  </a:t>
            </a:r>
          </a:p>
          <a:p>
            <a:pPr>
              <a:buNone/>
            </a:pPr>
            <a:endParaRPr lang="nl-NL" sz="1600" dirty="0"/>
          </a:p>
          <a:p>
            <a:pPr>
              <a:buNone/>
            </a:pPr>
            <a:endParaRPr lang="nl-NL" sz="1600" dirty="0"/>
          </a:p>
          <a:p>
            <a:pPr>
              <a:buNone/>
            </a:pPr>
            <a:endParaRPr lang="nl-NL" sz="1600" dirty="0"/>
          </a:p>
          <a:p>
            <a:pPr>
              <a:buNone/>
            </a:pPr>
            <a:r>
              <a:rPr lang="nl-NL" sz="1600" dirty="0"/>
              <a:t>Maar:</a:t>
            </a:r>
          </a:p>
          <a:p>
            <a:pPr>
              <a:buNone/>
            </a:pPr>
            <a:r>
              <a:rPr lang="nl-NL" sz="1600" b="1" dirty="0"/>
              <a:t>Wij kijken niet eerst naar het probleem.</a:t>
            </a:r>
          </a:p>
          <a:p>
            <a:pPr>
              <a:buNone/>
            </a:pPr>
            <a:r>
              <a:rPr lang="nl-NL" sz="1600" dirty="0"/>
              <a:t>Wij kijken eerst naar </a:t>
            </a:r>
            <a:r>
              <a:rPr lang="nl-NL" sz="1600" b="1" dirty="0"/>
              <a:t>de mens!</a:t>
            </a:r>
          </a:p>
          <a:p>
            <a:pPr>
              <a:buNone/>
            </a:pPr>
            <a:endParaRPr lang="nl-NL" sz="1600" dirty="0"/>
          </a:p>
          <a:p>
            <a:pPr>
              <a:buNone/>
            </a:pPr>
            <a:endParaRPr lang="nl-NL" sz="1600" dirty="0"/>
          </a:p>
          <a:p>
            <a:pPr>
              <a:buNone/>
            </a:pPr>
            <a:endParaRPr lang="nl-NL" sz="1600" dirty="0"/>
          </a:p>
          <a:p>
            <a:pPr>
              <a:buNone/>
            </a:pPr>
            <a:endParaRPr lang="nl-NL" sz="1600" b="1" dirty="0">
              <a:solidFill>
                <a:srgbClr val="0070C0"/>
              </a:solidFill>
            </a:endParaRPr>
          </a:p>
          <a:p>
            <a:pPr marL="285750" indent="-285750">
              <a:buFont typeface="Arial" panose="020B0604020202020204" pitchFamily="34" charset="0"/>
              <a:buChar char="•"/>
            </a:pPr>
            <a:r>
              <a:rPr lang="nl-NL" sz="1600" dirty="0">
                <a:solidFill>
                  <a:srgbClr val="0070C0"/>
                </a:solidFill>
              </a:rPr>
              <a:t>Als mensgerichte stichting zien wij ieder mens als een geheel. Vanuit een holistische visie hebben wij aandacht voor de mens in al zijn dimensies:</a:t>
            </a:r>
            <a:r>
              <a:rPr lang="nl-NL" sz="1600" b="1" dirty="0">
                <a:solidFill>
                  <a:srgbClr val="0070C0"/>
                </a:solidFill>
              </a:rPr>
              <a:t> lichamelijk, emotioneel, sociaal en spiritueel/geestelijk.</a:t>
            </a:r>
          </a:p>
          <a:p>
            <a:pPr marL="285750" indent="-285750">
              <a:buFont typeface="Arial" panose="020B0604020202020204" pitchFamily="34" charset="0"/>
              <a:buChar char="•"/>
            </a:pPr>
            <a:endParaRPr lang="nl-NL" sz="1600" b="1" dirty="0">
              <a:solidFill>
                <a:srgbClr val="0070C0"/>
              </a:solidFill>
            </a:endParaRPr>
          </a:p>
          <a:p>
            <a:pPr marL="285750" indent="-285750">
              <a:buFont typeface="Arial" panose="020B0604020202020204" pitchFamily="34" charset="0"/>
              <a:buChar char="•"/>
            </a:pPr>
            <a:r>
              <a:rPr lang="nl-NL" sz="1600" b="1" dirty="0">
                <a:solidFill>
                  <a:srgbClr val="0070C0"/>
                </a:solidFill>
              </a:rPr>
              <a:t>Samen verbinden we mensen, bouwen we bruggen en creëren we ruimte voor herstel, hoop en perspectief.</a:t>
            </a:r>
            <a:endParaRPr lang="nl-NL" sz="1600" dirty="0">
              <a:solidFill>
                <a:srgbClr val="0070C0"/>
              </a:solidFill>
            </a:endParaRPr>
          </a:p>
          <a:p>
            <a:endParaRPr lang="nl-NL" b="1" dirty="0">
              <a:solidFill>
                <a:srgbClr val="0070C0"/>
              </a:solidFill>
            </a:endParaRPr>
          </a:p>
          <a:p>
            <a:pPr>
              <a:buNone/>
            </a:pPr>
            <a:endParaRPr lang="nl-NL" dirty="0"/>
          </a:p>
        </p:txBody>
      </p:sp>
    </p:spTree>
    <p:extLst>
      <p:ext uri="{BB962C8B-B14F-4D97-AF65-F5344CB8AC3E}">
        <p14:creationId xmlns:p14="http://schemas.microsoft.com/office/powerpoint/2010/main" val="142529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500">
        <p15:prstTrans prst="pageCurlDouble"/>
        <p:sndAc>
          <p:endSnd/>
        </p:sndAc>
      </p:transition>
    </mc:Choice>
    <mc:Fallback xmlns="">
      <p:transition spd="slow">
        <p:fade/>
        <p:sndAc>
          <p:endSnd/>
        </p:sndAc>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0E1D4741-0F52-F2FA-E468-0209BEFDF4D8}"/>
              </a:ext>
            </a:extLst>
          </p:cNvPr>
          <p:cNvSpPr txBox="1"/>
          <p:nvPr/>
        </p:nvSpPr>
        <p:spPr>
          <a:xfrm>
            <a:off x="0" y="76200"/>
            <a:ext cx="12192000" cy="6063198"/>
          </a:xfrm>
          <a:prstGeom prst="rect">
            <a:avLst/>
          </a:prstGeom>
          <a:noFill/>
        </p:spPr>
        <p:txBody>
          <a:bodyPr wrap="square">
            <a:spAutoFit/>
          </a:bodyPr>
          <a:lstStyle/>
          <a:p>
            <a:pPr>
              <a:buNone/>
            </a:pPr>
            <a:r>
              <a:rPr lang="nl-NL" sz="4400" b="1" dirty="0"/>
              <a:t>WAAR GELOVEN WIJ IN?</a:t>
            </a:r>
          </a:p>
          <a:p>
            <a:pPr>
              <a:buNone/>
            </a:pPr>
            <a:endParaRPr lang="nl-NL" sz="4400" b="1" dirty="0"/>
          </a:p>
          <a:p>
            <a:pPr>
              <a:buNone/>
            </a:pPr>
            <a:r>
              <a:rPr lang="nl-NL" sz="2800" b="1" dirty="0">
                <a:solidFill>
                  <a:srgbClr val="0070C0"/>
                </a:solidFill>
              </a:rPr>
              <a:t>DE MENS STAAT CENTRAAL!</a:t>
            </a:r>
          </a:p>
          <a:p>
            <a:pPr>
              <a:buNone/>
            </a:pPr>
            <a:endParaRPr lang="nl-NL" b="1" dirty="0"/>
          </a:p>
          <a:p>
            <a:pPr>
              <a:buNone/>
            </a:pPr>
            <a:r>
              <a:rPr lang="nl-NL" sz="3200" b="1" dirty="0">
                <a:solidFill>
                  <a:schemeClr val="accent4"/>
                </a:solidFill>
              </a:rPr>
              <a:t>Zingeving</a:t>
            </a:r>
            <a:br>
              <a:rPr lang="nl-NL" dirty="0"/>
            </a:br>
            <a:r>
              <a:rPr lang="nl-NL" dirty="0"/>
              <a:t>Wat geeft mijn leven betekenis?</a:t>
            </a:r>
          </a:p>
          <a:p>
            <a:pPr>
              <a:buNone/>
            </a:pPr>
            <a:endParaRPr lang="nl-NL" dirty="0"/>
          </a:p>
          <a:p>
            <a:pPr>
              <a:buNone/>
            </a:pPr>
            <a:r>
              <a:rPr lang="nl-NL" sz="3200" b="1" dirty="0">
                <a:solidFill>
                  <a:srgbClr val="C00000"/>
                </a:solidFill>
              </a:rPr>
              <a:t>Veerkracht</a:t>
            </a:r>
            <a:br>
              <a:rPr lang="nl-NL" dirty="0"/>
            </a:br>
            <a:r>
              <a:rPr lang="nl-NL" dirty="0"/>
              <a:t>Welke kracht draag ik in mij?</a:t>
            </a:r>
          </a:p>
          <a:p>
            <a:pPr>
              <a:buNone/>
            </a:pPr>
            <a:endParaRPr lang="nl-NL" dirty="0"/>
          </a:p>
          <a:p>
            <a:pPr>
              <a:buNone/>
            </a:pPr>
            <a:r>
              <a:rPr lang="nl-NL" sz="3200" b="1" dirty="0">
                <a:solidFill>
                  <a:schemeClr val="accent2">
                    <a:lumMod val="75000"/>
                  </a:schemeClr>
                </a:solidFill>
              </a:rPr>
              <a:t>Verbinding</a:t>
            </a:r>
            <a:br>
              <a:rPr lang="nl-NL" dirty="0"/>
            </a:br>
            <a:r>
              <a:rPr lang="nl-NL" dirty="0"/>
              <a:t>Wie staat naast mij?</a:t>
            </a:r>
          </a:p>
          <a:p>
            <a:pPr>
              <a:buNone/>
            </a:pPr>
            <a:endParaRPr lang="nl-NL" dirty="0"/>
          </a:p>
          <a:p>
            <a:pPr>
              <a:buNone/>
            </a:pPr>
            <a:r>
              <a:rPr lang="nl-NL" sz="3200" b="1" dirty="0">
                <a:solidFill>
                  <a:srgbClr val="7030A0"/>
                </a:solidFill>
              </a:rPr>
              <a:t>Eigen regie</a:t>
            </a:r>
            <a:br>
              <a:rPr lang="nl-NL" dirty="0"/>
            </a:br>
            <a:r>
              <a:rPr lang="nl-NL" dirty="0"/>
              <a:t>Welke stap kan ik zelf zetten?</a:t>
            </a:r>
          </a:p>
        </p:txBody>
      </p:sp>
      <p:pic>
        <p:nvPicPr>
          <p:cNvPr id="5" name="Afbeelding 4">
            <a:extLst>
              <a:ext uri="{FF2B5EF4-FFF2-40B4-BE49-F238E27FC236}">
                <a16:creationId xmlns:a16="http://schemas.microsoft.com/office/drawing/2014/main" id="{FE5E898C-1ABC-4618-06A2-C9C685AC32E4}"/>
              </a:ext>
            </a:extLst>
          </p:cNvPr>
          <p:cNvPicPr>
            <a:picLocks noChangeAspect="1"/>
          </p:cNvPicPr>
          <p:nvPr/>
        </p:nvPicPr>
        <p:blipFill>
          <a:blip r:embed="rId2">
            <a:extLst>
              <a:ext uri="{28A0092B-C50C-407E-A947-70E740481C1C}">
                <a14:useLocalDpi xmlns:a14="http://schemas.microsoft.com/office/drawing/2010/main" val="0"/>
              </a:ext>
            </a:extLst>
          </a:blip>
          <a:srcRect t="19260" r="2407"/>
          <a:stretch>
            <a:fillRect/>
          </a:stretch>
        </p:blipFill>
        <p:spPr>
          <a:xfrm>
            <a:off x="5926667" y="76200"/>
            <a:ext cx="5283199" cy="6705600"/>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11000177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4000">
        <p15:prstTrans prst="pageCurlDouble"/>
        <p:sndAc>
          <p:endSnd/>
        </p:sndAc>
      </p:transition>
    </mc:Choice>
    <mc:Fallback xmlns="">
      <p:transition spd="slow">
        <p:fade/>
        <p:sndAc>
          <p:endSnd/>
        </p:sndAc>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D57C6B2F-A161-E87B-34E6-12DCC28C351A}"/>
              </a:ext>
            </a:extLst>
          </p:cNvPr>
          <p:cNvSpPr txBox="1"/>
          <p:nvPr/>
        </p:nvSpPr>
        <p:spPr>
          <a:xfrm>
            <a:off x="0" y="0"/>
            <a:ext cx="12192000" cy="6771084"/>
          </a:xfrm>
          <a:prstGeom prst="rect">
            <a:avLst/>
          </a:prstGeom>
          <a:noFill/>
        </p:spPr>
        <p:txBody>
          <a:bodyPr wrap="square">
            <a:spAutoFit/>
          </a:bodyPr>
          <a:lstStyle/>
          <a:p>
            <a:pPr>
              <a:buNone/>
            </a:pPr>
            <a:r>
              <a:rPr lang="nl-NL" sz="4400" b="1" dirty="0"/>
              <a:t>WAT DOEN WIJ?</a:t>
            </a:r>
          </a:p>
          <a:p>
            <a:pPr>
              <a:buNone/>
            </a:pPr>
            <a:endParaRPr lang="nl-NL" sz="4400" b="1" dirty="0"/>
          </a:p>
          <a:p>
            <a:pPr algn="ctr">
              <a:buNone/>
            </a:pPr>
            <a:r>
              <a:rPr lang="nl-NL" sz="4800" b="1" dirty="0">
                <a:solidFill>
                  <a:srgbClr val="C00000"/>
                </a:solidFill>
              </a:rPr>
              <a:t>LUISTEREN </a:t>
            </a:r>
            <a:r>
              <a:rPr lang="nl-NL" sz="4800" b="1" dirty="0"/>
              <a:t>• </a:t>
            </a:r>
            <a:r>
              <a:rPr lang="nl-NL" sz="4800" b="1" dirty="0">
                <a:solidFill>
                  <a:schemeClr val="accent1"/>
                </a:solidFill>
              </a:rPr>
              <a:t>VERBINDEN</a:t>
            </a:r>
            <a:r>
              <a:rPr lang="nl-NL" sz="4800" b="1" dirty="0"/>
              <a:t> • </a:t>
            </a:r>
            <a:r>
              <a:rPr lang="nl-NL" sz="4800" b="1" dirty="0">
                <a:solidFill>
                  <a:schemeClr val="accent2"/>
                </a:solidFill>
              </a:rPr>
              <a:t>VERSTERKEN</a:t>
            </a:r>
          </a:p>
          <a:p>
            <a:pPr algn="ctr"/>
            <a:r>
              <a:rPr lang="nl-NL" sz="4000" b="1" dirty="0"/>
              <a:t>Niet overnemen, maar naast iemand staan!</a:t>
            </a:r>
          </a:p>
          <a:p>
            <a:pPr algn="ctr"/>
            <a:endParaRPr lang="nl-NL" sz="4000" b="1" dirty="0">
              <a:solidFill>
                <a:schemeClr val="accent2"/>
              </a:solidFill>
            </a:endParaRPr>
          </a:p>
          <a:p>
            <a:pPr algn="ctr"/>
            <a:endParaRPr lang="nl-NL" sz="4000" b="1" dirty="0">
              <a:solidFill>
                <a:schemeClr val="accent2"/>
              </a:solidFill>
            </a:endParaRPr>
          </a:p>
          <a:p>
            <a:pPr marL="342900" indent="-342900">
              <a:buFont typeface="Arial" panose="020B0604020202020204" pitchFamily="34" charset="0"/>
              <a:buChar char="•"/>
            </a:pPr>
            <a:r>
              <a:rPr lang="nl-NL" sz="2000" dirty="0"/>
              <a:t>Ondersteuning en </a:t>
            </a:r>
            <a:r>
              <a:rPr lang="nl-NL" sz="2000" b="1" dirty="0">
                <a:solidFill>
                  <a:srgbClr val="0070C0"/>
                </a:solidFill>
              </a:rPr>
              <a:t>ontmoeting</a:t>
            </a:r>
            <a:r>
              <a:rPr lang="nl-NL" sz="2000" dirty="0"/>
              <a:t> </a:t>
            </a:r>
          </a:p>
          <a:p>
            <a:pPr marL="342900" indent="-342900">
              <a:buFont typeface="Arial" panose="020B0604020202020204" pitchFamily="34" charset="0"/>
              <a:buChar char="•"/>
            </a:pPr>
            <a:r>
              <a:rPr lang="nl-NL" sz="2000" dirty="0"/>
              <a:t>Persoonlijke gesprekken </a:t>
            </a:r>
          </a:p>
          <a:p>
            <a:pPr marL="342900" indent="-342900">
              <a:buFont typeface="Arial" panose="020B0604020202020204" pitchFamily="34" charset="0"/>
              <a:buChar char="•"/>
            </a:pPr>
            <a:r>
              <a:rPr lang="nl-NL" sz="2000" dirty="0"/>
              <a:t>Een luisterend oor bij wat je bezighoudt</a:t>
            </a:r>
          </a:p>
          <a:p>
            <a:pPr marL="342900" indent="-342900">
              <a:buFont typeface="Arial" panose="020B0604020202020204" pitchFamily="34" charset="0"/>
              <a:buChar char="•"/>
            </a:pPr>
            <a:r>
              <a:rPr lang="nl-NL" sz="2000" dirty="0"/>
              <a:t>Praktische hulp en wegwijzen </a:t>
            </a:r>
          </a:p>
          <a:p>
            <a:pPr marL="342900" indent="-342900">
              <a:buFont typeface="Arial" panose="020B0604020202020204" pitchFamily="34" charset="0"/>
              <a:buChar char="•"/>
            </a:pPr>
            <a:r>
              <a:rPr lang="nl-NL" sz="2000" dirty="0"/>
              <a:t>Kennis en inzicht vanuit </a:t>
            </a:r>
            <a:r>
              <a:rPr lang="nl-NL" sz="2000" b="1" dirty="0">
                <a:solidFill>
                  <a:schemeClr val="accent2">
                    <a:lumMod val="50000"/>
                  </a:schemeClr>
                </a:solidFill>
              </a:rPr>
              <a:t>ervaring</a:t>
            </a:r>
            <a:r>
              <a:rPr lang="nl-NL" sz="2000" dirty="0"/>
              <a:t> en praktijk</a:t>
            </a:r>
          </a:p>
          <a:p>
            <a:pPr marL="342900" indent="-342900">
              <a:buFont typeface="Arial" panose="020B0604020202020204" pitchFamily="34" charset="0"/>
              <a:buChar char="•"/>
            </a:pPr>
            <a:r>
              <a:rPr lang="nl-NL" sz="2000" b="1" dirty="0">
                <a:solidFill>
                  <a:srgbClr val="C00000"/>
                </a:solidFill>
              </a:rPr>
              <a:t>Verbinding</a:t>
            </a:r>
            <a:r>
              <a:rPr lang="nl-NL" sz="2000" dirty="0"/>
              <a:t> met organisaties en mogelijkheden </a:t>
            </a:r>
          </a:p>
          <a:p>
            <a:pPr marL="342900" lvl="0" indent="-342900">
              <a:buFont typeface="Arial" panose="020B0604020202020204" pitchFamily="34" charset="0"/>
              <a:buChar char="•"/>
            </a:pPr>
            <a:r>
              <a:rPr lang="nl-NL" sz="2000" dirty="0"/>
              <a:t>Begeleiding bij levensvragen en </a:t>
            </a:r>
            <a:r>
              <a:rPr lang="nl-NL" sz="2000" b="1" dirty="0">
                <a:solidFill>
                  <a:schemeClr val="accent6">
                    <a:lumMod val="75000"/>
                  </a:schemeClr>
                </a:solidFill>
              </a:rPr>
              <a:t>zingeving</a:t>
            </a:r>
          </a:p>
          <a:p>
            <a:pPr marL="342900" lvl="0" indent="-342900">
              <a:buFont typeface="Arial" panose="020B0604020202020204" pitchFamily="34" charset="0"/>
              <a:buChar char="•"/>
            </a:pPr>
            <a:endParaRPr lang="nl-NL" sz="2000" dirty="0"/>
          </a:p>
          <a:p>
            <a:pPr>
              <a:buNone/>
            </a:pPr>
            <a:endParaRPr lang="nl-NL" b="1" dirty="0"/>
          </a:p>
        </p:txBody>
      </p:sp>
      <p:pic>
        <p:nvPicPr>
          <p:cNvPr id="5" name="Afbeelding 4">
            <a:extLst>
              <a:ext uri="{FF2B5EF4-FFF2-40B4-BE49-F238E27FC236}">
                <a16:creationId xmlns:a16="http://schemas.microsoft.com/office/drawing/2014/main" id="{AB84BB78-9DF0-32FD-CCC2-81327423F83A}"/>
              </a:ext>
            </a:extLst>
          </p:cNvPr>
          <p:cNvPicPr>
            <a:picLocks noChangeAspect="1"/>
          </p:cNvPicPr>
          <p:nvPr/>
        </p:nvPicPr>
        <p:blipFill>
          <a:blip r:embed="rId2">
            <a:extLst>
              <a:ext uri="{28A0092B-C50C-407E-A947-70E740481C1C}">
                <a14:useLocalDpi xmlns:a14="http://schemas.microsoft.com/office/drawing/2010/main" val="0"/>
              </a:ext>
            </a:extLst>
          </a:blip>
          <a:srcRect t="5432" b="36385"/>
          <a:stretch>
            <a:fillRect/>
          </a:stretch>
        </p:blipFill>
        <p:spPr>
          <a:xfrm>
            <a:off x="5677383" y="2146832"/>
            <a:ext cx="6087896" cy="462425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16474955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4750">
        <p15:prstTrans prst="pageCurlDouble"/>
        <p:sndAc>
          <p:endSnd/>
        </p:sndAc>
      </p:transition>
    </mc:Choice>
    <mc:Fallback xmlns="">
      <p:transition spd="slow">
        <p:fade/>
        <p:sndAc>
          <p:endSnd/>
        </p:sndAc>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8473B08A-52F3-5437-B60A-002413EC1178}"/>
              </a:ext>
            </a:extLst>
          </p:cNvPr>
          <p:cNvSpPr txBox="1"/>
          <p:nvPr/>
        </p:nvSpPr>
        <p:spPr>
          <a:xfrm>
            <a:off x="0" y="0"/>
            <a:ext cx="12192000" cy="6740307"/>
          </a:xfrm>
          <a:prstGeom prst="rect">
            <a:avLst/>
          </a:prstGeom>
          <a:noFill/>
        </p:spPr>
        <p:txBody>
          <a:bodyPr wrap="square">
            <a:spAutoFit/>
          </a:bodyPr>
          <a:lstStyle/>
          <a:p>
            <a:pPr>
              <a:buNone/>
            </a:pPr>
            <a:r>
              <a:rPr lang="nl-NL" sz="3200" b="1" dirty="0"/>
              <a:t>WAT IS EEN BRUGGENBOUWER?</a:t>
            </a:r>
          </a:p>
          <a:p>
            <a:pPr>
              <a:buNone/>
            </a:pPr>
            <a:endParaRPr lang="nl-NL" sz="3200" b="1" dirty="0"/>
          </a:p>
          <a:p>
            <a:pPr>
              <a:buNone/>
            </a:pPr>
            <a:endParaRPr lang="nl-NL" sz="3200" b="1" dirty="0"/>
          </a:p>
          <a:p>
            <a:pPr>
              <a:buNone/>
            </a:pPr>
            <a:r>
              <a:rPr lang="nl-NL" sz="2400" b="1" dirty="0"/>
              <a:t>EEN BRUGGENBOUWER VERBINDT</a:t>
            </a:r>
          </a:p>
          <a:p>
            <a:pPr>
              <a:buNone/>
            </a:pPr>
            <a:endParaRPr lang="nl-NL" sz="2400" b="1" dirty="0"/>
          </a:p>
          <a:p>
            <a:pPr>
              <a:buNone/>
            </a:pPr>
            <a:r>
              <a:rPr lang="nl-NL" sz="2400" b="1" dirty="0"/>
              <a:t>Mens ↔ </a:t>
            </a:r>
            <a:r>
              <a:rPr lang="nl-NL" sz="2400" b="1" dirty="0">
                <a:solidFill>
                  <a:srgbClr val="7030A0"/>
                </a:solidFill>
              </a:rPr>
              <a:t>Mens</a:t>
            </a:r>
            <a:br>
              <a:rPr lang="nl-NL" sz="2400" b="1" dirty="0"/>
            </a:br>
            <a:r>
              <a:rPr lang="nl-NL" sz="2400" b="1" dirty="0" err="1"/>
              <a:t>Mens</a:t>
            </a:r>
            <a:r>
              <a:rPr lang="nl-NL" sz="2400" b="1" dirty="0"/>
              <a:t> ↔ </a:t>
            </a:r>
            <a:r>
              <a:rPr lang="nl-NL" sz="2400" b="1" dirty="0">
                <a:solidFill>
                  <a:srgbClr val="FF00FF"/>
                </a:solidFill>
              </a:rPr>
              <a:t>Vertrouwen</a:t>
            </a:r>
            <a:br>
              <a:rPr lang="nl-NL" sz="2400" b="1" dirty="0"/>
            </a:br>
            <a:r>
              <a:rPr lang="nl-NL" sz="2400" b="1" dirty="0"/>
              <a:t>Vraag ↔ </a:t>
            </a:r>
            <a:r>
              <a:rPr lang="nl-NL" sz="2400" b="1" dirty="0">
                <a:solidFill>
                  <a:schemeClr val="accent2">
                    <a:lumMod val="75000"/>
                  </a:schemeClr>
                </a:solidFill>
              </a:rPr>
              <a:t>Mogelijkheid</a:t>
            </a:r>
            <a:br>
              <a:rPr lang="nl-NL" sz="2400" b="1" dirty="0">
                <a:solidFill>
                  <a:schemeClr val="accent2">
                    <a:lumMod val="75000"/>
                  </a:schemeClr>
                </a:solidFill>
              </a:rPr>
            </a:br>
            <a:r>
              <a:rPr lang="nl-NL" sz="2400" b="1" dirty="0"/>
              <a:t>Ervaring ↔ </a:t>
            </a:r>
            <a:r>
              <a:rPr lang="nl-NL" sz="2400" b="1" dirty="0">
                <a:solidFill>
                  <a:schemeClr val="accent6">
                    <a:lumMod val="75000"/>
                  </a:schemeClr>
                </a:solidFill>
              </a:rPr>
              <a:t>Kennis</a:t>
            </a:r>
            <a:br>
              <a:rPr lang="nl-NL" sz="2400" b="1" dirty="0"/>
            </a:br>
            <a:r>
              <a:rPr lang="nl-NL" sz="2400" b="1" dirty="0"/>
              <a:t>Kwetsbaarheid ↔ </a:t>
            </a:r>
            <a:r>
              <a:rPr lang="nl-NL" sz="2400" b="1" dirty="0">
                <a:solidFill>
                  <a:srgbClr val="00B0F0"/>
                </a:solidFill>
              </a:rPr>
              <a:t>Hoop</a:t>
            </a:r>
          </a:p>
          <a:p>
            <a:pPr>
              <a:buNone/>
            </a:pPr>
            <a:r>
              <a:rPr lang="nl-NL" sz="2400" b="1" dirty="0"/>
              <a:t>Innerlijke kracht ↔ </a:t>
            </a:r>
            <a:r>
              <a:rPr lang="nl-NL" sz="2400" b="1" dirty="0">
                <a:solidFill>
                  <a:srgbClr val="C00000"/>
                </a:solidFill>
              </a:rPr>
              <a:t>Verbondenheid</a:t>
            </a:r>
          </a:p>
          <a:p>
            <a:pPr>
              <a:buNone/>
            </a:pPr>
            <a:endParaRPr lang="nl-NL" sz="2400" b="1" i="1" dirty="0">
              <a:solidFill>
                <a:srgbClr val="C00000"/>
              </a:solidFill>
            </a:endParaRPr>
          </a:p>
          <a:p>
            <a:pPr>
              <a:buNone/>
            </a:pPr>
            <a:endParaRPr lang="nl-NL" sz="2400" b="1" i="1" dirty="0">
              <a:solidFill>
                <a:srgbClr val="C00000"/>
              </a:solidFill>
            </a:endParaRPr>
          </a:p>
          <a:p>
            <a:pPr algn="ctr">
              <a:buNone/>
            </a:pPr>
            <a:endParaRPr lang="nl-NL" sz="2400" b="1" i="1" dirty="0"/>
          </a:p>
          <a:p>
            <a:pPr algn="ctr">
              <a:buNone/>
            </a:pPr>
            <a:endParaRPr lang="nl-NL" sz="2400" b="1" dirty="0">
              <a:solidFill>
                <a:srgbClr val="0070C0"/>
              </a:solidFill>
            </a:endParaRPr>
          </a:p>
          <a:p>
            <a:pPr algn="ctr">
              <a:buNone/>
            </a:pPr>
            <a:r>
              <a:rPr lang="nl-NL" sz="2400" b="1" dirty="0">
                <a:solidFill>
                  <a:srgbClr val="0070C0"/>
                </a:solidFill>
              </a:rPr>
              <a:t>Bruggen bouwen naar sociale zelfredzaamheid: sterk in jezelf, verbonden met anderen.</a:t>
            </a:r>
            <a:endParaRPr lang="nl-NL" sz="2400" b="1" i="1" dirty="0">
              <a:solidFill>
                <a:srgbClr val="0070C0"/>
              </a:solidFill>
            </a:endParaRPr>
          </a:p>
          <a:p>
            <a:pPr algn="ctr">
              <a:buNone/>
            </a:pPr>
            <a:endParaRPr lang="nl-NL" sz="2400" b="1" i="1" dirty="0"/>
          </a:p>
        </p:txBody>
      </p:sp>
      <p:pic>
        <p:nvPicPr>
          <p:cNvPr id="5" name="Afbeelding 4">
            <a:extLst>
              <a:ext uri="{FF2B5EF4-FFF2-40B4-BE49-F238E27FC236}">
                <a16:creationId xmlns:a16="http://schemas.microsoft.com/office/drawing/2014/main" id="{D1F3B2FC-5B9C-CA49-6A9C-5C498B186C81}"/>
              </a:ext>
            </a:extLst>
          </p:cNvPr>
          <p:cNvPicPr>
            <a:picLocks noChangeAspect="1"/>
          </p:cNvPicPr>
          <p:nvPr/>
        </p:nvPicPr>
        <p:blipFill>
          <a:blip r:embed="rId2">
            <a:extLst>
              <a:ext uri="{28A0092B-C50C-407E-A947-70E740481C1C}">
                <a14:useLocalDpi xmlns:a14="http://schemas.microsoft.com/office/drawing/2010/main" val="0"/>
              </a:ext>
            </a:extLst>
          </a:blip>
          <a:srcRect l="54362" t="25185" b="7407"/>
          <a:stretch>
            <a:fillRect/>
          </a:stretch>
        </p:blipFill>
        <p:spPr>
          <a:xfrm>
            <a:off x="6248398" y="728133"/>
            <a:ext cx="4902202" cy="473286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326921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5000">
        <p15:prstTrans prst="pageCurlDouble"/>
        <p:sndAc>
          <p:endSnd/>
        </p:sndAc>
      </p:transition>
    </mc:Choice>
    <mc:Fallback xmlns="">
      <p:transition spd="slow">
        <p:fade/>
        <p:sndAc>
          <p:endSnd/>
        </p:sndAc>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C5755BF2-A2FB-6E2F-9508-E3F1F854AE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65799" y="516467"/>
            <a:ext cx="6214533" cy="4580295"/>
          </a:xfrm>
          <a:prstGeom prst="rect">
            <a:avLst/>
          </a:prstGeom>
        </p:spPr>
      </p:pic>
      <p:sp>
        <p:nvSpPr>
          <p:cNvPr id="3" name="Tekstvak 2">
            <a:extLst>
              <a:ext uri="{FF2B5EF4-FFF2-40B4-BE49-F238E27FC236}">
                <a16:creationId xmlns:a16="http://schemas.microsoft.com/office/drawing/2014/main" id="{3828307B-1623-1DD2-0DF0-28B52C703399}"/>
              </a:ext>
            </a:extLst>
          </p:cNvPr>
          <p:cNvSpPr txBox="1"/>
          <p:nvPr/>
        </p:nvSpPr>
        <p:spPr>
          <a:xfrm>
            <a:off x="0" y="0"/>
            <a:ext cx="12192000" cy="6678751"/>
          </a:xfrm>
          <a:prstGeom prst="rect">
            <a:avLst/>
          </a:prstGeom>
          <a:noFill/>
        </p:spPr>
        <p:txBody>
          <a:bodyPr wrap="square">
            <a:spAutoFit/>
          </a:bodyPr>
          <a:lstStyle/>
          <a:p>
            <a:pPr>
              <a:buNone/>
            </a:pPr>
            <a:r>
              <a:rPr lang="nl-NL" sz="4000" b="1" dirty="0">
                <a:solidFill>
                  <a:srgbClr val="0070C0"/>
                </a:solidFill>
              </a:rPr>
              <a:t>HEB JIJ IETS MEE TE BRENGEN?</a:t>
            </a:r>
          </a:p>
          <a:p>
            <a:r>
              <a:rPr lang="nl-NL" sz="3200" b="1" dirty="0"/>
              <a:t>JIJ KUNT MEEBOUWEN</a:t>
            </a:r>
          </a:p>
          <a:p>
            <a:pPr>
              <a:buNone/>
            </a:pPr>
            <a:endParaRPr lang="nl-NL" sz="3600" b="1" dirty="0">
              <a:solidFill>
                <a:srgbClr val="0070C0"/>
              </a:solidFill>
            </a:endParaRPr>
          </a:p>
          <a:p>
            <a:pPr marL="342900" indent="-342900">
              <a:buFont typeface="Wingdings" panose="05000000000000000000" pitchFamily="2" charset="2"/>
              <a:buChar char="Ø"/>
            </a:pPr>
            <a:r>
              <a:rPr lang="nl-NL" sz="2400" dirty="0">
                <a:solidFill>
                  <a:schemeClr val="accent6">
                    <a:lumMod val="75000"/>
                  </a:schemeClr>
                </a:solidFill>
              </a:rPr>
              <a:t>☕ </a:t>
            </a:r>
            <a:r>
              <a:rPr lang="nl-NL" sz="2400" b="1" dirty="0">
                <a:solidFill>
                  <a:schemeClr val="accent6">
                    <a:lumMod val="75000"/>
                  </a:schemeClr>
                </a:solidFill>
              </a:rPr>
              <a:t>Praatmaatje</a:t>
            </a:r>
            <a:br>
              <a:rPr lang="nl-NL" sz="2400" dirty="0"/>
            </a:br>
            <a:r>
              <a:rPr lang="nl-NL" sz="2400" b="1" dirty="0"/>
              <a:t>Luisteren en vertrouwen geven.</a:t>
            </a:r>
          </a:p>
          <a:p>
            <a:pPr marL="342900" indent="-342900">
              <a:buFont typeface="Wingdings" panose="05000000000000000000" pitchFamily="2" charset="2"/>
              <a:buChar char="Ø"/>
            </a:pPr>
            <a:endParaRPr lang="nl-NL" sz="2400" dirty="0"/>
          </a:p>
          <a:p>
            <a:pPr marL="342900" indent="-342900">
              <a:buFont typeface="Wingdings" panose="05000000000000000000" pitchFamily="2" charset="2"/>
              <a:buChar char="Ø"/>
            </a:pPr>
            <a:r>
              <a:rPr lang="nl-NL" sz="2400" dirty="0"/>
              <a:t>🌉 </a:t>
            </a:r>
            <a:r>
              <a:rPr lang="nl-NL" sz="2400" b="1" dirty="0">
                <a:solidFill>
                  <a:srgbClr val="7030A0"/>
                </a:solidFill>
              </a:rPr>
              <a:t>Bruggenbouwer</a:t>
            </a:r>
            <a:br>
              <a:rPr lang="nl-NL" sz="2400" dirty="0"/>
            </a:br>
            <a:r>
              <a:rPr lang="nl-NL" sz="2400" b="1" dirty="0"/>
              <a:t>Mensen en mogelijkheden verbinden.</a:t>
            </a:r>
          </a:p>
          <a:p>
            <a:pPr marL="342900" indent="-342900">
              <a:buFont typeface="Wingdings" panose="05000000000000000000" pitchFamily="2" charset="2"/>
              <a:buChar char="Ø"/>
            </a:pPr>
            <a:endParaRPr lang="nl-NL" sz="2400" dirty="0"/>
          </a:p>
          <a:p>
            <a:pPr marL="342900" indent="-342900">
              <a:buFont typeface="Wingdings" panose="05000000000000000000" pitchFamily="2" charset="2"/>
              <a:buChar char="Ø"/>
            </a:pPr>
            <a:r>
              <a:rPr lang="nl-NL" sz="2400" dirty="0">
                <a:solidFill>
                  <a:schemeClr val="accent2">
                    <a:lumMod val="50000"/>
                  </a:schemeClr>
                </a:solidFill>
              </a:rPr>
              <a:t>🛠 </a:t>
            </a:r>
            <a:r>
              <a:rPr lang="nl-NL" sz="2400" b="1" dirty="0">
                <a:solidFill>
                  <a:schemeClr val="accent2">
                    <a:lumMod val="50000"/>
                  </a:schemeClr>
                </a:solidFill>
              </a:rPr>
              <a:t>Praktische ondersteuner</a:t>
            </a:r>
            <a:br>
              <a:rPr lang="nl-NL" sz="2400" dirty="0"/>
            </a:br>
            <a:r>
              <a:rPr lang="nl-NL" sz="2400" b="1" dirty="0"/>
              <a:t>Jouw talent inzetten waar het nodig is.</a:t>
            </a:r>
          </a:p>
          <a:p>
            <a:pPr>
              <a:buNone/>
            </a:pPr>
            <a:endParaRPr lang="nl-NL" sz="2000" dirty="0"/>
          </a:p>
          <a:p>
            <a:pPr>
              <a:buNone/>
            </a:pPr>
            <a:endParaRPr lang="nl-NL" dirty="0"/>
          </a:p>
          <a:p>
            <a:pPr>
              <a:buNone/>
            </a:pPr>
            <a:endParaRPr lang="nl-NL" dirty="0"/>
          </a:p>
          <a:p>
            <a:pPr>
              <a:buNone/>
            </a:pPr>
            <a:r>
              <a:rPr lang="nl-NL" sz="2400" b="1" dirty="0">
                <a:solidFill>
                  <a:srgbClr val="0070C0"/>
                </a:solidFill>
              </a:rPr>
              <a:t>Breng mee wat jou raakt en waar je goed in bent. Bij Stichting Vrede aan dit Huis! is er alle ruimte om te delen, mee te doen en van betekenis te zijn. De deur staat open en er is ruimte voor wat ieder mens meebrengt.</a:t>
            </a:r>
          </a:p>
        </p:txBody>
      </p:sp>
    </p:spTree>
    <p:extLst>
      <p:ext uri="{BB962C8B-B14F-4D97-AF65-F5344CB8AC3E}">
        <p14:creationId xmlns:p14="http://schemas.microsoft.com/office/powerpoint/2010/main" val="15622137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pageCurlDouble"/>
        <p:sndAc>
          <p:endSnd/>
        </p:sndAc>
      </p:transition>
    </mc:Choice>
    <mc:Fallback xmlns="">
      <p:transition spd="slow">
        <p:fade/>
        <p:sndAc>
          <p:endSnd/>
        </p:sndAc>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Afbeelding 10">
            <a:extLst>
              <a:ext uri="{FF2B5EF4-FFF2-40B4-BE49-F238E27FC236}">
                <a16:creationId xmlns:a16="http://schemas.microsoft.com/office/drawing/2014/main" id="{CD46343C-AEC1-9E05-29A0-EBAA239007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73999" y="304800"/>
            <a:ext cx="4114800" cy="3818467"/>
          </a:xfrm>
          <a:prstGeom prst="rect">
            <a:avLst/>
          </a:prstGeom>
          <a:scene3d>
            <a:camera prst="obliqueTopLeft"/>
            <a:lightRig rig="threePt" dir="t"/>
          </a:scene3d>
        </p:spPr>
      </p:pic>
      <p:sp>
        <p:nvSpPr>
          <p:cNvPr id="3" name="Tekstvak 2">
            <a:extLst>
              <a:ext uri="{FF2B5EF4-FFF2-40B4-BE49-F238E27FC236}">
                <a16:creationId xmlns:a16="http://schemas.microsoft.com/office/drawing/2014/main" id="{707B17BD-FE47-0016-840E-3F106AB172B6}"/>
              </a:ext>
            </a:extLst>
          </p:cNvPr>
          <p:cNvSpPr txBox="1"/>
          <p:nvPr/>
        </p:nvSpPr>
        <p:spPr>
          <a:xfrm>
            <a:off x="0" y="0"/>
            <a:ext cx="12192000" cy="6432530"/>
          </a:xfrm>
          <a:prstGeom prst="rect">
            <a:avLst/>
          </a:prstGeom>
          <a:noFill/>
        </p:spPr>
        <p:txBody>
          <a:bodyPr wrap="square">
            <a:spAutoFit/>
          </a:bodyPr>
          <a:lstStyle/>
          <a:p>
            <a:pPr>
              <a:buNone/>
            </a:pPr>
            <a:r>
              <a:rPr lang="nl-NL" sz="4000" b="1" dirty="0"/>
              <a:t>EEN BRUG BEGINT MET ÉÉN STAP</a:t>
            </a:r>
          </a:p>
          <a:p>
            <a:pPr>
              <a:buNone/>
            </a:pPr>
            <a:endParaRPr lang="nl-NL" sz="4000" b="1" dirty="0">
              <a:solidFill>
                <a:srgbClr val="0070C0"/>
              </a:solidFill>
            </a:endParaRPr>
          </a:p>
          <a:p>
            <a:pPr>
              <a:buNone/>
            </a:pPr>
            <a:r>
              <a:rPr lang="nl-NL" sz="3600" b="1" dirty="0">
                <a:solidFill>
                  <a:schemeClr val="accent1"/>
                </a:solidFill>
              </a:rPr>
              <a:t>Misschien is die stap:</a:t>
            </a:r>
          </a:p>
          <a:p>
            <a:pPr>
              <a:buNone/>
            </a:pPr>
            <a:r>
              <a:rPr lang="nl-NL" sz="2400" b="1" dirty="0"/>
              <a:t>een </a:t>
            </a:r>
            <a:r>
              <a:rPr lang="nl-NL" sz="2400" b="1" dirty="0">
                <a:solidFill>
                  <a:schemeClr val="accent2">
                    <a:lumMod val="50000"/>
                  </a:schemeClr>
                </a:solidFill>
              </a:rPr>
              <a:t>gesprek</a:t>
            </a:r>
            <a:br>
              <a:rPr lang="nl-NL" sz="2400" dirty="0"/>
            </a:br>
            <a:r>
              <a:rPr lang="nl-NL" sz="2400" b="1" dirty="0"/>
              <a:t>een </a:t>
            </a:r>
            <a:r>
              <a:rPr lang="nl-NL" sz="2400" b="1" dirty="0">
                <a:solidFill>
                  <a:srgbClr val="C00000"/>
                </a:solidFill>
              </a:rPr>
              <a:t>ontmoeting</a:t>
            </a:r>
            <a:br>
              <a:rPr lang="nl-NL" sz="2400" dirty="0"/>
            </a:br>
            <a:r>
              <a:rPr lang="nl-NL" sz="2400" b="1" dirty="0"/>
              <a:t>een </a:t>
            </a:r>
            <a:r>
              <a:rPr lang="nl-NL" sz="2400" b="1" dirty="0">
                <a:solidFill>
                  <a:srgbClr val="7030A0"/>
                </a:solidFill>
              </a:rPr>
              <a:t>samenwerking</a:t>
            </a:r>
            <a:br>
              <a:rPr lang="nl-NL" sz="2400" dirty="0"/>
            </a:br>
            <a:r>
              <a:rPr lang="nl-NL" sz="2400" b="1" dirty="0"/>
              <a:t>een </a:t>
            </a:r>
            <a:r>
              <a:rPr lang="nl-NL" sz="2400" b="1" dirty="0">
                <a:solidFill>
                  <a:schemeClr val="accent6">
                    <a:lumMod val="75000"/>
                  </a:schemeClr>
                </a:solidFill>
              </a:rPr>
              <a:t>helpende hand</a:t>
            </a:r>
          </a:p>
          <a:p>
            <a:pPr>
              <a:buNone/>
            </a:pPr>
            <a:endParaRPr lang="nl-NL" sz="2400" b="1" dirty="0">
              <a:solidFill>
                <a:schemeClr val="accent6">
                  <a:lumMod val="75000"/>
                </a:schemeClr>
              </a:solidFill>
            </a:endParaRPr>
          </a:p>
          <a:p>
            <a:pPr>
              <a:buNone/>
            </a:pPr>
            <a:endParaRPr lang="nl-NL" b="1" dirty="0"/>
          </a:p>
          <a:p>
            <a:pPr>
              <a:buNone/>
            </a:pPr>
            <a:endParaRPr lang="nl-NL" dirty="0"/>
          </a:p>
          <a:p>
            <a:pPr algn="ctr">
              <a:buNone/>
            </a:pPr>
            <a:r>
              <a:rPr lang="nl-NL" sz="3600" b="1" dirty="0">
                <a:solidFill>
                  <a:schemeClr val="accent1"/>
                </a:solidFill>
                <a:latin typeface="Verdana" panose="020B0604030504040204" pitchFamily="34" charset="0"/>
                <a:ea typeface="Verdana" panose="020B0604030504040204" pitchFamily="34" charset="0"/>
              </a:rPr>
              <a:t>Samen Staan We Sterk!</a:t>
            </a:r>
          </a:p>
          <a:p>
            <a:pPr algn="ctr">
              <a:buNone/>
            </a:pPr>
            <a:r>
              <a:rPr lang="nl-NL" sz="3200" dirty="0">
                <a:solidFill>
                  <a:srgbClr val="0070C0"/>
                </a:solidFill>
                <a:latin typeface="Verdana" panose="020B0604030504040204" pitchFamily="34" charset="0"/>
                <a:ea typeface="Verdana" panose="020B0604030504040204" pitchFamily="34" charset="0"/>
              </a:rPr>
              <a:t>Stichting Vrede aan dit Huis!</a:t>
            </a:r>
          </a:p>
          <a:p>
            <a:pPr algn="ctr">
              <a:buNone/>
            </a:pPr>
            <a:endParaRPr lang="nl-NL" sz="3600" b="1" dirty="0">
              <a:solidFill>
                <a:srgbClr val="0070C0"/>
              </a:solidFill>
              <a:latin typeface="Verdana" panose="020B0604030504040204" pitchFamily="34" charset="0"/>
              <a:ea typeface="Verdana" panose="020B0604030504040204" pitchFamily="34" charset="0"/>
            </a:endParaRPr>
          </a:p>
          <a:p>
            <a:pPr algn="ctr">
              <a:buNone/>
            </a:pPr>
            <a:r>
              <a:rPr lang="nl-NL" sz="3600" b="1" i="1" dirty="0">
                <a:solidFill>
                  <a:srgbClr val="0070C0"/>
                </a:solidFill>
                <a:latin typeface="Verdana" panose="020B0604030504040204" pitchFamily="34" charset="0"/>
                <a:ea typeface="Verdana" panose="020B0604030504040204" pitchFamily="34" charset="0"/>
              </a:rPr>
              <a:t>Bouw jij mee?</a:t>
            </a:r>
          </a:p>
        </p:txBody>
      </p:sp>
    </p:spTree>
    <p:extLst>
      <p:ext uri="{BB962C8B-B14F-4D97-AF65-F5344CB8AC3E}">
        <p14:creationId xmlns:p14="http://schemas.microsoft.com/office/powerpoint/2010/main" val="20759486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4250">
        <p15:prstTrans prst="pageCurlDouble"/>
        <p:sndAc>
          <p:stSnd>
            <p:snd r:embed="rId2" name="applause.wav"/>
          </p:stSnd>
        </p:sndAc>
      </p:transition>
    </mc:Choice>
    <mc:Fallback xmlns="">
      <p:transition spd="slow">
        <p:fade/>
        <p:sndAc>
          <p:stSnd>
            <p:snd r:embed="rId4" name="applause.wav"/>
          </p:stSnd>
        </p:sndAc>
      </p:transition>
    </mc:Fallback>
  </mc:AlternateContent>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469</Words>
  <Application>Microsoft Office PowerPoint</Application>
  <PresentationFormat>Breedbeeld</PresentationFormat>
  <Paragraphs>112</Paragraphs>
  <Slides>8</Slides>
  <Notes>1</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8</vt:i4>
      </vt:variant>
    </vt:vector>
  </HeadingPairs>
  <TitlesOfParts>
    <vt:vector size="14" baseType="lpstr">
      <vt:lpstr>Arial</vt:lpstr>
      <vt:lpstr>Calibri</vt:lpstr>
      <vt:lpstr>Calibri Light</vt:lpstr>
      <vt:lpstr>Verdana</vt:lpstr>
      <vt:lpstr>Wingdings</vt:lpstr>
      <vt:lpstr>Kantoorthema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Vahe Baghdasaryan</dc:creator>
  <cp:lastModifiedBy>Vahe Baghdasaryan</cp:lastModifiedBy>
  <cp:revision>2</cp:revision>
  <dcterms:created xsi:type="dcterms:W3CDTF">2026-09-14T15:14:57Z</dcterms:created>
  <dcterms:modified xsi:type="dcterms:W3CDTF">2026-09-17T09:06:31Z</dcterms:modified>
</cp:coreProperties>
</file>